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5" r:id="rId6"/>
    <p:sldId id="260" r:id="rId7"/>
    <p:sldId id="261" r:id="rId8"/>
    <p:sldId id="263" r:id="rId9"/>
    <p:sldId id="262"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79184" autoAdjust="0"/>
  </p:normalViewPr>
  <p:slideViewPr>
    <p:cSldViewPr snapToGrid="0" snapToObjects="1">
      <p:cViewPr varScale="1">
        <p:scale>
          <a:sx n="100" d="100"/>
          <a:sy n="100" d="100"/>
        </p:scale>
        <p:origin x="15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C8381-D6D5-AA4C-855B-D22C846F713D}" type="datetimeFigureOut">
              <a:rPr lang="en-US" smtClean="0"/>
              <a:t>9/30/20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9038C-6225-5C49-AD07-C2D9E9498B0D}" type="slidenum">
              <a:rPr lang="en-US" smtClean="0"/>
              <a:t>‹#›</a:t>
            </a:fld>
            <a:endParaRPr lang="en-US"/>
          </a:p>
        </p:txBody>
      </p:sp>
    </p:spTree>
    <p:extLst>
      <p:ext uri="{BB962C8B-B14F-4D97-AF65-F5344CB8AC3E}">
        <p14:creationId xmlns:p14="http://schemas.microsoft.com/office/powerpoint/2010/main" val="21297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49038C-6225-5C49-AD07-C2D9E9498B0D}" type="slidenum">
              <a:rPr lang="en-US" smtClean="0"/>
              <a:t>1</a:t>
            </a:fld>
            <a:endParaRPr lang="en-US"/>
          </a:p>
        </p:txBody>
      </p:sp>
    </p:spTree>
    <p:extLst>
      <p:ext uri="{BB962C8B-B14F-4D97-AF65-F5344CB8AC3E}">
        <p14:creationId xmlns:p14="http://schemas.microsoft.com/office/powerpoint/2010/main" val="278549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Testament Background:</a:t>
            </a:r>
          </a:p>
          <a:p>
            <a:r>
              <a:rPr lang="en-US" dirty="0"/>
              <a:t>This is the world Jesus was born into:</a:t>
            </a:r>
          </a:p>
          <a:p>
            <a:pPr lvl="1"/>
            <a:r>
              <a:rPr lang="en-US" dirty="0"/>
              <a:t>Previously ruled by Levitical priest-kings</a:t>
            </a:r>
          </a:p>
          <a:p>
            <a:pPr lvl="1"/>
            <a:r>
              <a:rPr lang="en-US" dirty="0"/>
              <a:t>No separation of church and state</a:t>
            </a:r>
          </a:p>
          <a:p>
            <a:pPr lvl="1"/>
            <a:r>
              <a:rPr lang="en-US" dirty="0"/>
              <a:t>Recent civil war between ruling parties</a:t>
            </a:r>
          </a:p>
          <a:p>
            <a:pPr lvl="1"/>
            <a:r>
              <a:rPr lang="en-US" dirty="0"/>
              <a:t>Presently ruled by an Edomite, backed by the Roman state</a:t>
            </a:r>
          </a:p>
          <a:p>
            <a:pPr lvl="1"/>
            <a:r>
              <a:rPr lang="en-US" dirty="0"/>
              <a:t>Greek and Roman cultural synthesis</a:t>
            </a:r>
          </a:p>
          <a:p>
            <a:pPr lvl="1"/>
            <a:r>
              <a:rPr lang="en-US" dirty="0"/>
              <a:t>History of rebellion against foreign rule</a:t>
            </a:r>
          </a:p>
          <a:p>
            <a:pPr lvl="1"/>
            <a:r>
              <a:rPr lang="en-US" dirty="0"/>
              <a:t>Highly privileged (and corrupt) ruling elite</a:t>
            </a:r>
          </a:p>
          <a:p>
            <a:pPr lvl="1"/>
            <a:r>
              <a:rPr lang="en-US" dirty="0"/>
              <a:t>Reactionary parties rebelling against political and religious corruption</a:t>
            </a:r>
          </a:p>
          <a:p>
            <a:pPr lvl="1"/>
            <a:r>
              <a:rPr lang="en-US" dirty="0"/>
              <a:t>Separation parties looking for God’s inbreaking kingdom</a:t>
            </a:r>
          </a:p>
          <a:p>
            <a:endParaRPr lang="en-US" dirty="0"/>
          </a:p>
        </p:txBody>
      </p:sp>
      <p:sp>
        <p:nvSpPr>
          <p:cNvPr id="4" name="Slide Number Placeholder 3"/>
          <p:cNvSpPr>
            <a:spLocks noGrp="1"/>
          </p:cNvSpPr>
          <p:nvPr>
            <p:ph type="sldNum" sz="quarter" idx="5"/>
          </p:nvPr>
        </p:nvSpPr>
        <p:spPr/>
        <p:txBody>
          <a:bodyPr/>
          <a:lstStyle/>
          <a:p>
            <a:fld id="{7449038C-6225-5C49-AD07-C2D9E9498B0D}" type="slidenum">
              <a:rPr lang="en-US" smtClean="0"/>
              <a:t>10</a:t>
            </a:fld>
            <a:endParaRPr lang="en-US"/>
          </a:p>
        </p:txBody>
      </p:sp>
    </p:spTree>
    <p:extLst>
      <p:ext uri="{BB962C8B-B14F-4D97-AF65-F5344CB8AC3E}">
        <p14:creationId xmlns:p14="http://schemas.microsoft.com/office/powerpoint/2010/main" val="6488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dates in the history of Israel:</a:t>
            </a:r>
          </a:p>
          <a:p>
            <a:endParaRPr lang="en-US" dirty="0"/>
          </a:p>
          <a:p>
            <a:endParaRPr lang="en-US" dirty="0"/>
          </a:p>
        </p:txBody>
      </p:sp>
      <p:sp>
        <p:nvSpPr>
          <p:cNvPr id="4" name="Slide Number Placeholder 3"/>
          <p:cNvSpPr>
            <a:spLocks noGrp="1"/>
          </p:cNvSpPr>
          <p:nvPr>
            <p:ph type="sldNum" sz="quarter" idx="5"/>
          </p:nvPr>
        </p:nvSpPr>
        <p:spPr/>
        <p:txBody>
          <a:bodyPr/>
          <a:lstStyle/>
          <a:p>
            <a:fld id="{7449038C-6225-5C49-AD07-C2D9E9498B0D}" type="slidenum">
              <a:rPr lang="en-US" smtClean="0"/>
              <a:t>2</a:t>
            </a:fld>
            <a:endParaRPr lang="en-US"/>
          </a:p>
        </p:txBody>
      </p:sp>
    </p:spTree>
    <p:extLst>
      <p:ext uri="{BB962C8B-B14F-4D97-AF65-F5344CB8AC3E}">
        <p14:creationId xmlns:p14="http://schemas.microsoft.com/office/powerpoint/2010/main" val="19315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Maccabean revolt:</a:t>
            </a:r>
          </a:p>
          <a:p>
            <a:r>
              <a:rPr lang="en-US" dirty="0"/>
              <a:t>Seleucid and Ptolemaic kings attempt to force Israel to accept Greek culture, language and religion</a:t>
            </a:r>
          </a:p>
          <a:p>
            <a:r>
              <a:rPr lang="en-US" dirty="0"/>
              <a:t>Seleucid king, Antiochus IV Epiphanes, angry after his invasion of Egypt is turned back with the help of the Roman Republic, issues a decree to forbid Jewish religious practices, and converts Jerusalem temple to a temple to Saturn (ca. 167 </a:t>
            </a:r>
            <a:r>
              <a:rPr lang="en-US" cap="small" dirty="0" err="1"/>
              <a:t>b.c</a:t>
            </a:r>
            <a:r>
              <a:rPr lang="en-US" dirty="0" err="1"/>
              <a:t>.</a:t>
            </a:r>
            <a:r>
              <a:rPr lang="en-US" dirty="0"/>
              <a:t>)</a:t>
            </a:r>
          </a:p>
          <a:p>
            <a:r>
              <a:rPr lang="en-US" dirty="0"/>
              <a:t>Priest Mattathias the Hasmonean [</a:t>
            </a:r>
            <a:r>
              <a:rPr lang="en-US" dirty="0" err="1"/>
              <a:t>Hashmonaim</a:t>
            </a:r>
            <a:r>
              <a:rPr lang="en-US" dirty="0"/>
              <a:t>] and his sons (Judah, Eleazar, Simon, John, and Jonathan) lead a revolt against Antiochus</a:t>
            </a:r>
          </a:p>
          <a:p>
            <a:r>
              <a:rPr lang="en-US" dirty="0"/>
              <a:t>Judah (Judas Maccabaeus [Hammer]) repeatedly defeats </a:t>
            </a:r>
            <a:r>
              <a:rPr lang="en-US" dirty="0" err="1"/>
              <a:t>Saleucid</a:t>
            </a:r>
            <a:r>
              <a:rPr lang="en-US" dirty="0"/>
              <a:t> army and drives them from Jerusalem (ca. 164 </a:t>
            </a:r>
            <a:r>
              <a:rPr lang="en-US" cap="small" dirty="0" err="1"/>
              <a:t>b.c</a:t>
            </a:r>
            <a:r>
              <a:rPr lang="en-US" dirty="0" err="1"/>
              <a:t>.</a:t>
            </a:r>
            <a:r>
              <a:rPr lang="en-US" dirty="0"/>
              <a:t>), cleanses temple and re-establishes Jewish sacrificial system</a:t>
            </a:r>
          </a:p>
          <a:p>
            <a:r>
              <a:rPr lang="en-US" dirty="0"/>
              <a:t>Internal conflict within Seleucid empire caused general Lysias to propose a peace settlement that allowed Israel a level of self-rule and religious freedom (ca. 163 </a:t>
            </a:r>
            <a:r>
              <a:rPr lang="en-US" cap="small" dirty="0" err="1"/>
              <a:t>b.c</a:t>
            </a:r>
            <a:r>
              <a:rPr lang="en-US" dirty="0" err="1"/>
              <a:t>.</a:t>
            </a:r>
            <a:r>
              <a:rPr lang="en-US" dirty="0"/>
              <a:t>)</a:t>
            </a:r>
          </a:p>
          <a:p>
            <a:endParaRPr lang="en-US" dirty="0"/>
          </a:p>
        </p:txBody>
      </p:sp>
      <p:sp>
        <p:nvSpPr>
          <p:cNvPr id="4" name="Slide Number Placeholder 3"/>
          <p:cNvSpPr>
            <a:spLocks noGrp="1"/>
          </p:cNvSpPr>
          <p:nvPr>
            <p:ph type="sldNum" sz="quarter" idx="5"/>
          </p:nvPr>
        </p:nvSpPr>
        <p:spPr/>
        <p:txBody>
          <a:bodyPr/>
          <a:lstStyle/>
          <a:p>
            <a:fld id="{7449038C-6225-5C49-AD07-C2D9E9498B0D}" type="slidenum">
              <a:rPr lang="en-US" smtClean="0"/>
              <a:t>3</a:t>
            </a:fld>
            <a:endParaRPr lang="en-US"/>
          </a:p>
        </p:txBody>
      </p:sp>
    </p:spTree>
    <p:extLst>
      <p:ext uri="{BB962C8B-B14F-4D97-AF65-F5344CB8AC3E}">
        <p14:creationId xmlns:p14="http://schemas.microsoft.com/office/powerpoint/2010/main" val="242841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Hasmonean Dynasty:</a:t>
            </a:r>
          </a:p>
          <a:p>
            <a:r>
              <a:rPr lang="en-US" dirty="0"/>
              <a:t>Judah’s brother Simon </a:t>
            </a:r>
            <a:r>
              <a:rPr lang="en-US" dirty="0" err="1"/>
              <a:t>Thassi</a:t>
            </a:r>
            <a:r>
              <a:rPr lang="en-US" dirty="0"/>
              <a:t> [wise] was installed as Israel’s prince: at a large assembly "of the priests and the people and of the elders of the land, to the effect that Simon should be their leader and high priest forever, until there should arise a faithful prophet” (</a:t>
            </a:r>
            <a:r>
              <a:rPr lang="en-US" i="1" dirty="0"/>
              <a:t>1 Macc. 14:41</a:t>
            </a:r>
            <a:r>
              <a:rPr lang="en-US" dirty="0"/>
              <a:t>) </a:t>
            </a:r>
          </a:p>
          <a:p>
            <a:r>
              <a:rPr lang="en-US" dirty="0"/>
              <a:t>Israel is recognized as an independent nation by the Roman Republic (ca. 139 </a:t>
            </a:r>
            <a:r>
              <a:rPr lang="en-US" cap="small" dirty="0" err="1"/>
              <a:t>b.c</a:t>
            </a:r>
            <a:r>
              <a:rPr lang="en-US" dirty="0" err="1"/>
              <a:t>.</a:t>
            </a:r>
            <a:r>
              <a:rPr lang="en-US" dirty="0"/>
              <a:t>)</a:t>
            </a:r>
          </a:p>
          <a:p>
            <a:r>
              <a:rPr lang="en-US" dirty="0"/>
              <a:t>Ruled by Levitical priest-kings for ~75-80 years</a:t>
            </a:r>
          </a:p>
        </p:txBody>
      </p:sp>
      <p:sp>
        <p:nvSpPr>
          <p:cNvPr id="4" name="Slide Number Placeholder 3"/>
          <p:cNvSpPr>
            <a:spLocks noGrp="1"/>
          </p:cNvSpPr>
          <p:nvPr>
            <p:ph type="sldNum" sz="quarter" idx="5"/>
          </p:nvPr>
        </p:nvSpPr>
        <p:spPr/>
        <p:txBody>
          <a:bodyPr/>
          <a:lstStyle/>
          <a:p>
            <a:fld id="{7449038C-6225-5C49-AD07-C2D9E9498B0D}" type="slidenum">
              <a:rPr lang="en-US" smtClean="0"/>
              <a:t>4</a:t>
            </a:fld>
            <a:endParaRPr lang="en-US"/>
          </a:p>
        </p:txBody>
      </p:sp>
    </p:spTree>
    <p:extLst>
      <p:ext uri="{BB962C8B-B14F-4D97-AF65-F5344CB8AC3E}">
        <p14:creationId xmlns:p14="http://schemas.microsoft.com/office/powerpoint/2010/main" val="60694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Hasmonean Dynasty:</a:t>
            </a:r>
          </a:p>
          <a:p>
            <a:r>
              <a:rPr lang="en-US" dirty="0"/>
              <a:t>Expanded their territory by taking over </a:t>
            </a:r>
            <a:r>
              <a:rPr lang="en-US" dirty="0" err="1"/>
              <a:t>Idumea</a:t>
            </a:r>
            <a:r>
              <a:rPr lang="en-US" dirty="0"/>
              <a:t> (Edomites who had migrated from east of Dead Sea to west during Babylonian captivity), </a:t>
            </a:r>
            <a:r>
              <a:rPr lang="en-US" dirty="0" err="1"/>
              <a:t>Perea</a:t>
            </a:r>
            <a:r>
              <a:rPr lang="en-US" dirty="0"/>
              <a:t> (East of Jordan), </a:t>
            </a:r>
            <a:r>
              <a:rPr lang="en-US" dirty="0" err="1"/>
              <a:t>Phillistia</a:t>
            </a:r>
            <a:r>
              <a:rPr lang="en-US" dirty="0"/>
              <a:t> (along the coast), Galilea and </a:t>
            </a:r>
            <a:r>
              <a:rPr lang="en-US" dirty="0" err="1"/>
              <a:t>Iturea</a:t>
            </a:r>
            <a:r>
              <a:rPr lang="en-US" dirty="0"/>
              <a:t> (North East of Galilee)</a:t>
            </a:r>
          </a:p>
          <a:p>
            <a:r>
              <a:rPr lang="en-US" dirty="0"/>
              <a:t>The Hasmoneans led forced conversion to Judaism and circumcision for people living in the land including conquered groups</a:t>
            </a:r>
          </a:p>
          <a:p>
            <a:endParaRPr lang="en-US" dirty="0"/>
          </a:p>
        </p:txBody>
      </p:sp>
      <p:sp>
        <p:nvSpPr>
          <p:cNvPr id="4" name="Slide Number Placeholder 3"/>
          <p:cNvSpPr>
            <a:spLocks noGrp="1"/>
          </p:cNvSpPr>
          <p:nvPr>
            <p:ph type="sldNum" sz="quarter" idx="5"/>
          </p:nvPr>
        </p:nvSpPr>
        <p:spPr/>
        <p:txBody>
          <a:bodyPr/>
          <a:lstStyle/>
          <a:p>
            <a:fld id="{7449038C-6225-5C49-AD07-C2D9E9498B0D}" type="slidenum">
              <a:rPr lang="en-US" smtClean="0"/>
              <a:t>5</a:t>
            </a:fld>
            <a:endParaRPr lang="en-US"/>
          </a:p>
        </p:txBody>
      </p:sp>
    </p:spTree>
    <p:extLst>
      <p:ext uri="{BB962C8B-B14F-4D97-AF65-F5344CB8AC3E}">
        <p14:creationId xmlns:p14="http://schemas.microsoft.com/office/powerpoint/2010/main" val="169352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Solomon replaced </a:t>
            </a:r>
            <a:r>
              <a:rPr lang="en-US" dirty="0" err="1"/>
              <a:t>Abiathar</a:t>
            </a:r>
            <a:r>
              <a:rPr lang="en-US" dirty="0"/>
              <a:t> for supporting his brother Adonijah for king (1 Kgs 2:27).</a:t>
            </a:r>
          </a:p>
          <a:p>
            <a:endParaRPr lang="en-US" dirty="0"/>
          </a:p>
          <a:p>
            <a:r>
              <a:rPr lang="en-US" dirty="0" err="1"/>
              <a:t>Saduceos</a:t>
            </a:r>
            <a:r>
              <a:rPr lang="en-US" dirty="0"/>
              <a:t>:</a:t>
            </a:r>
          </a:p>
          <a:p>
            <a:r>
              <a:rPr lang="en-US" dirty="0"/>
              <a:t>From Zadok (David’s High Priest), means righteous, just</a:t>
            </a:r>
          </a:p>
          <a:p>
            <a:r>
              <a:rPr lang="en-US" dirty="0"/>
              <a:t>Represented the line of high priests from the second temple period, and their system of interpretation and rule</a:t>
            </a:r>
          </a:p>
          <a:p>
            <a:r>
              <a:rPr lang="en-US" dirty="0"/>
              <a:t>Party in power (High Priests, state administration, tax collection and distribution, maintenance of Temple, etc.) from at least the time of the return from captivity</a:t>
            </a:r>
          </a:p>
          <a:p>
            <a:r>
              <a:rPr lang="en-US" dirty="0"/>
              <a:t>Distinctions of belief:</a:t>
            </a:r>
          </a:p>
          <a:p>
            <a:pPr lvl="1"/>
            <a:r>
              <a:rPr lang="en-US" dirty="0"/>
              <a:t>Rejected oral law; written Torah was sole source of divine authority</a:t>
            </a:r>
          </a:p>
          <a:p>
            <a:pPr lvl="1"/>
            <a:r>
              <a:rPr lang="en-US" dirty="0"/>
              <a:t>There is no fate</a:t>
            </a:r>
          </a:p>
          <a:p>
            <a:pPr lvl="1"/>
            <a:r>
              <a:rPr lang="en-US" dirty="0"/>
              <a:t>God does no evil</a:t>
            </a:r>
          </a:p>
          <a:p>
            <a:pPr lvl="1"/>
            <a:r>
              <a:rPr lang="en-US" dirty="0"/>
              <a:t>Man has a free will</a:t>
            </a:r>
          </a:p>
          <a:p>
            <a:pPr lvl="1"/>
            <a:r>
              <a:rPr lang="en-US" dirty="0"/>
              <a:t>Soul is not immortal; no afterlife, resurrection, rewards or penalties after death</a:t>
            </a:r>
          </a:p>
          <a:p>
            <a:pPr lvl="1"/>
            <a:r>
              <a:rPr lang="en-US" dirty="0"/>
              <a:t>There are no angels of spirits</a:t>
            </a:r>
          </a:p>
          <a:p>
            <a:endParaRPr lang="en-US" dirty="0"/>
          </a:p>
        </p:txBody>
      </p:sp>
      <p:sp>
        <p:nvSpPr>
          <p:cNvPr id="4" name="Slide Number Placeholder 3"/>
          <p:cNvSpPr>
            <a:spLocks noGrp="1"/>
          </p:cNvSpPr>
          <p:nvPr>
            <p:ph type="sldNum" sz="quarter" idx="5"/>
          </p:nvPr>
        </p:nvSpPr>
        <p:spPr/>
        <p:txBody>
          <a:bodyPr/>
          <a:lstStyle/>
          <a:p>
            <a:fld id="{7449038C-6225-5C49-AD07-C2D9E9498B0D}" type="slidenum">
              <a:rPr lang="en-US" smtClean="0"/>
              <a:t>6</a:t>
            </a:fld>
            <a:endParaRPr lang="en-US"/>
          </a:p>
        </p:txBody>
      </p:sp>
    </p:spTree>
    <p:extLst>
      <p:ext uri="{BB962C8B-B14F-4D97-AF65-F5344CB8AC3E}">
        <p14:creationId xmlns:p14="http://schemas.microsoft.com/office/powerpoint/2010/main" val="14955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Pharisees:</a:t>
            </a:r>
          </a:p>
          <a:p>
            <a:r>
              <a:rPr lang="en-US" dirty="0"/>
              <a:t>Comes from a word meaning separated or set apart</a:t>
            </a:r>
          </a:p>
          <a:p>
            <a:r>
              <a:rPr lang="en-US" dirty="0"/>
              <a:t>A political movement (separatist party) and school of thought seeking to reform the political and religious system</a:t>
            </a:r>
          </a:p>
          <a:p>
            <a:r>
              <a:rPr lang="en-US" dirty="0"/>
              <a:t>Primary leaders in local synagogues and study of Torah</a:t>
            </a:r>
          </a:p>
          <a:p>
            <a:r>
              <a:rPr lang="en-US" dirty="0"/>
              <a:t>Believed that all Jews needed to follow the Jewish purity laws (even outside the temple)</a:t>
            </a:r>
          </a:p>
          <a:p>
            <a:r>
              <a:rPr lang="en-US" dirty="0"/>
              <a:t>Placed an emphasis on the oral law and tradition of interpretation</a:t>
            </a:r>
          </a:p>
          <a:p>
            <a:r>
              <a:rPr lang="en-US" dirty="0"/>
              <a:t>Opposed the expansion and forced conversion of other peoples</a:t>
            </a:r>
          </a:p>
        </p:txBody>
      </p:sp>
      <p:sp>
        <p:nvSpPr>
          <p:cNvPr id="4" name="Slide Number Placeholder 3"/>
          <p:cNvSpPr>
            <a:spLocks noGrp="1"/>
          </p:cNvSpPr>
          <p:nvPr>
            <p:ph type="sldNum" sz="quarter" idx="5"/>
          </p:nvPr>
        </p:nvSpPr>
        <p:spPr/>
        <p:txBody>
          <a:bodyPr/>
          <a:lstStyle/>
          <a:p>
            <a:fld id="{7449038C-6225-5C49-AD07-C2D9E9498B0D}" type="slidenum">
              <a:rPr lang="en-US" smtClean="0"/>
              <a:t>7</a:t>
            </a:fld>
            <a:endParaRPr lang="en-US"/>
          </a:p>
        </p:txBody>
      </p:sp>
    </p:spTree>
    <p:extLst>
      <p:ext uri="{BB962C8B-B14F-4D97-AF65-F5344CB8AC3E}">
        <p14:creationId xmlns:p14="http://schemas.microsoft.com/office/powerpoint/2010/main" val="47389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Essenes</a:t>
            </a:r>
          </a:p>
          <a:p>
            <a:r>
              <a:rPr lang="en-US" dirty="0"/>
              <a:t>Probably derived from a word meaning holiness</a:t>
            </a:r>
          </a:p>
          <a:p>
            <a:r>
              <a:rPr lang="en-US" dirty="0"/>
              <a:t>Various groups that separate from society to live a communal and ascetic life (often compared with Roman Catholic monastic orders)</a:t>
            </a:r>
          </a:p>
          <a:p>
            <a:r>
              <a:rPr lang="en-US" dirty="0"/>
              <a:t>Practiced ritual bathing (baptism), celibacy of leadership, and service</a:t>
            </a:r>
          </a:p>
          <a:p>
            <a:r>
              <a:rPr lang="en-US" dirty="0"/>
              <a:t>Most lived according to a strict code, only loosely based on scripture</a:t>
            </a:r>
          </a:p>
          <a:p>
            <a:r>
              <a:rPr lang="en-US" dirty="0"/>
              <a:t>Typically did not participate in the sacrificial system</a:t>
            </a:r>
          </a:p>
          <a:p>
            <a:r>
              <a:rPr lang="en-US" dirty="0"/>
              <a:t>Qumran community (probably Essenes) demonstrated a messianic system of interpretation, waiting for the inbreaking of a messianic kingdom</a:t>
            </a:r>
          </a:p>
          <a:p>
            <a:endParaRPr lang="en-US" dirty="0"/>
          </a:p>
        </p:txBody>
      </p:sp>
      <p:sp>
        <p:nvSpPr>
          <p:cNvPr id="4" name="Slide Number Placeholder 3"/>
          <p:cNvSpPr>
            <a:spLocks noGrp="1"/>
          </p:cNvSpPr>
          <p:nvPr>
            <p:ph type="sldNum" sz="quarter" idx="5"/>
          </p:nvPr>
        </p:nvSpPr>
        <p:spPr/>
        <p:txBody>
          <a:bodyPr/>
          <a:lstStyle/>
          <a:p>
            <a:fld id="{7449038C-6225-5C49-AD07-C2D9E9498B0D}" type="slidenum">
              <a:rPr lang="en-US" smtClean="0"/>
              <a:t>8</a:t>
            </a:fld>
            <a:endParaRPr lang="en-US"/>
          </a:p>
        </p:txBody>
      </p:sp>
    </p:spTree>
    <p:extLst>
      <p:ext uri="{BB962C8B-B14F-4D97-AF65-F5344CB8AC3E}">
        <p14:creationId xmlns:p14="http://schemas.microsoft.com/office/powerpoint/2010/main" val="228532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Gnaeus</a:t>
            </a:r>
            <a:r>
              <a:rPr lang="en-US" dirty="0"/>
              <a:t> </a:t>
            </a:r>
            <a:r>
              <a:rPr lang="en-US" dirty="0" err="1"/>
              <a:t>Pompeius</a:t>
            </a:r>
            <a:r>
              <a:rPr lang="en-US" dirty="0"/>
              <a:t> Magnus married Julia, the daughter of Julius Caesar, and partnered with Julius and Marcus </a:t>
            </a:r>
            <a:r>
              <a:rPr lang="en-US" dirty="0" err="1"/>
              <a:t>Licinius</a:t>
            </a:r>
            <a:r>
              <a:rPr lang="en-US" dirty="0"/>
              <a:t> Crassus to form the first </a:t>
            </a:r>
            <a:r>
              <a:rPr lang="en-US" dirty="0" err="1"/>
              <a:t>Triumverate</a:t>
            </a:r>
            <a:r>
              <a:rPr lang="en-US" dirty="0"/>
              <a:t>.  After the deaths of Julia and Marcus, Pompey sided with conservatives in the senate in order to stop Julius Caesar from taking control of the Senate.  He was defeated at the battle of Pharsalus in 48 BC and took refuge in Egypt where he was assassinated.</a:t>
            </a:r>
          </a:p>
          <a:p>
            <a:endParaRPr lang="en-US" dirty="0"/>
          </a:p>
          <a:p>
            <a:r>
              <a:rPr lang="en-US" dirty="0"/>
              <a:t>Civil War:</a:t>
            </a:r>
          </a:p>
          <a:p>
            <a:r>
              <a:rPr lang="en-US" dirty="0"/>
              <a:t>Pharisee named Eleazer attempted to force John Hyrcanus to give up the role of high priest, so Hyrcanus repressed the Pharisees and supported the Sadducee party</a:t>
            </a:r>
          </a:p>
          <a:p>
            <a:r>
              <a:rPr lang="en-US" dirty="0"/>
              <a:t>Son, Alexander </a:t>
            </a:r>
            <a:r>
              <a:rPr lang="en-US" dirty="0" err="1"/>
              <a:t>Jannaeus</a:t>
            </a:r>
            <a:r>
              <a:rPr lang="en-US" dirty="0"/>
              <a:t>, demonstrated his displeasure with Pharisees by changing libation ceremony during Feast of Tabernacles, and turning troops against those who insulted him, but his wife (who succeeded him) supported the Pharisees</a:t>
            </a:r>
          </a:p>
          <a:p>
            <a:r>
              <a:rPr lang="en-US" dirty="0"/>
              <a:t>Her elder son, Hyrcanus II, was appointed king and high priest and supported Pharisees, while younger, </a:t>
            </a:r>
            <a:r>
              <a:rPr lang="en-US" dirty="0" err="1"/>
              <a:t>Aristobulous</a:t>
            </a:r>
            <a:r>
              <a:rPr lang="en-US" dirty="0"/>
              <a:t> II, supported Sadducees, exacerbating the conflict</a:t>
            </a:r>
          </a:p>
          <a:p>
            <a:r>
              <a:rPr lang="en-US" dirty="0" err="1"/>
              <a:t>Aristobulous</a:t>
            </a:r>
            <a:r>
              <a:rPr lang="en-US" dirty="0"/>
              <a:t> deposed his brother, who turned to the Nabateans for help, and </a:t>
            </a:r>
            <a:r>
              <a:rPr lang="en-US" dirty="0" err="1"/>
              <a:t>Aretas</a:t>
            </a:r>
            <a:r>
              <a:rPr lang="en-US" dirty="0"/>
              <a:t> III besieged Jerusalem for eight months.</a:t>
            </a:r>
          </a:p>
          <a:p>
            <a:r>
              <a:rPr lang="en-US" dirty="0" err="1"/>
              <a:t>Aristobulous</a:t>
            </a:r>
            <a:r>
              <a:rPr lang="en-US" dirty="0"/>
              <a:t> turned to Pompey for help and he intervened and captured Jerusalem (ca. 63 </a:t>
            </a:r>
            <a:r>
              <a:rPr lang="en-US" cap="small" dirty="0" err="1"/>
              <a:t>b.c</a:t>
            </a:r>
            <a:r>
              <a:rPr lang="en-US" dirty="0" err="1"/>
              <a:t>.</a:t>
            </a:r>
            <a:r>
              <a:rPr lang="en-US" dirty="0"/>
              <a:t>)</a:t>
            </a:r>
          </a:p>
          <a:p>
            <a:r>
              <a:rPr lang="en-US" dirty="0"/>
              <a:t>Both brothers made their case and Pompey declared Hyrcanus II High Priest and </a:t>
            </a:r>
            <a:r>
              <a:rPr lang="en-US" dirty="0" err="1"/>
              <a:t>ethnarc</a:t>
            </a:r>
            <a:r>
              <a:rPr lang="en-US" dirty="0"/>
              <a:t> (lesser title than king)</a:t>
            </a:r>
          </a:p>
          <a:p>
            <a:r>
              <a:rPr lang="en-US" dirty="0"/>
              <a:t>When Julius Caesar defeated Pompey, Antipater the Idumean rescued Julius Caesar in Alexandria, so Caesar declared his sons </a:t>
            </a:r>
            <a:r>
              <a:rPr lang="en-US" dirty="0" err="1"/>
              <a:t>Phasaelus</a:t>
            </a:r>
            <a:r>
              <a:rPr lang="en-US" dirty="0"/>
              <a:t> and Herod as governors of Galilee and Jerusalem, and returned Hyrcanus to throne and priesthood</a:t>
            </a:r>
          </a:p>
          <a:p>
            <a:r>
              <a:rPr lang="en-US" dirty="0" err="1"/>
              <a:t>Aristobulous</a:t>
            </a:r>
            <a:r>
              <a:rPr lang="en-US" dirty="0"/>
              <a:t>’ son </a:t>
            </a:r>
            <a:r>
              <a:rPr lang="en-US" dirty="0" err="1"/>
              <a:t>Antaginous</a:t>
            </a:r>
            <a:r>
              <a:rPr lang="en-US" dirty="0"/>
              <a:t> overthrew Herod in Jerusalem, but Herod sought the support of Octavian (Caesar Augustus), who declared him to be “king of the Jews”</a:t>
            </a:r>
          </a:p>
          <a:p>
            <a:r>
              <a:rPr lang="en-US" dirty="0"/>
              <a:t>Herod sought to support his role by marrying into the Hasmonean family, </a:t>
            </a:r>
            <a:r>
              <a:rPr lang="en-US" dirty="0" err="1"/>
              <a:t>Mariamne</a:t>
            </a:r>
            <a:r>
              <a:rPr lang="en-US" dirty="0"/>
              <a:t>, granddaughter of Hyrcanus II, but was hated in Jerusalem and lived in constant fear of being deposed by Jews, his own family, and Rome</a:t>
            </a:r>
          </a:p>
          <a:p>
            <a:endParaRPr lang="en-US" dirty="0"/>
          </a:p>
          <a:p>
            <a:endParaRPr lang="en-US" dirty="0"/>
          </a:p>
        </p:txBody>
      </p:sp>
      <p:sp>
        <p:nvSpPr>
          <p:cNvPr id="4" name="Slide Number Placeholder 3"/>
          <p:cNvSpPr>
            <a:spLocks noGrp="1"/>
          </p:cNvSpPr>
          <p:nvPr>
            <p:ph type="sldNum" sz="quarter" idx="5"/>
          </p:nvPr>
        </p:nvSpPr>
        <p:spPr/>
        <p:txBody>
          <a:bodyPr/>
          <a:lstStyle/>
          <a:p>
            <a:fld id="{7449038C-6225-5C49-AD07-C2D9E9498B0D}" type="slidenum">
              <a:rPr lang="en-US" smtClean="0"/>
              <a:t>9</a:t>
            </a:fld>
            <a:endParaRPr lang="en-US"/>
          </a:p>
        </p:txBody>
      </p:sp>
    </p:spTree>
    <p:extLst>
      <p:ext uri="{BB962C8B-B14F-4D97-AF65-F5344CB8AC3E}">
        <p14:creationId xmlns:p14="http://schemas.microsoft.com/office/powerpoint/2010/main" val="298721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1C6F8B-A678-3C41-931C-E243533CDFC1}"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065B7E-E2E0-5449-AAFD-47CC7AD14929}" type="datetime1">
              <a:rPr lang="en-US" smtClean="0"/>
              <a:t>9/30/20</a:t>
            </a:fld>
            <a:endParaRPr lang="en-US" dirty="0"/>
          </a:p>
        </p:txBody>
      </p:sp>
      <p:sp>
        <p:nvSpPr>
          <p:cNvPr id="6" name="Footer Placeholder 5"/>
          <p:cNvSpPr>
            <a:spLocks noGrp="1"/>
          </p:cNvSpPr>
          <p:nvPr>
            <p:ph type="ftr" sz="quarter" idx="11"/>
          </p:nvPr>
        </p:nvSpPr>
        <p:spPr/>
        <p:txBody>
          <a:bodyPr/>
          <a:lstStyle/>
          <a:p>
            <a:r>
              <a:rPr lang="en-US"/>
              <a:t>John Schimmel, Center Point Bible Institute, Spring 2019</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2CDB338-A24E-A645-B4FA-E610BF29382A}"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0C24D9E-EDBB-B546-9F65-7A448EDC3C9D}"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97368B-B4FC-EF4E-9AD6-BBAA41F059EE}"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6A584C-FE96-7D4B-8CEE-85C12E36258D}" type="datetime1">
              <a:rPr lang="en-US" smtClean="0"/>
              <a:t>9/30/20</a:t>
            </a:fld>
            <a:endParaRPr lang="en-US" dirty="0"/>
          </a:p>
        </p:txBody>
      </p:sp>
      <p:sp>
        <p:nvSpPr>
          <p:cNvPr id="4"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48A97D-2BB4-5E4D-B0BE-5A6D23212D2F}" type="datetime1">
              <a:rPr lang="en-US" smtClean="0"/>
              <a:t>9/30/20</a:t>
            </a:fld>
            <a:endParaRPr lang="en-US" dirty="0"/>
          </a:p>
        </p:txBody>
      </p:sp>
      <p:sp>
        <p:nvSpPr>
          <p:cNvPr id="4"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E38D94-787D-6B45-BDEF-889F3884C09A}"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E9A6A-DADB-DC4F-9AE0-9DDCF7AF9418}"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DC6F797-1CDA-C942-81E0-6754D10F1948}"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1C7D-9B9F-8E41-90C0-7030CC9807BD}" type="datetime1">
              <a:rPr lang="en-US" smtClean="0"/>
              <a:t>9/30/20</a:t>
            </a:fld>
            <a:endParaRPr lang="en-US" dirty="0"/>
          </a:p>
        </p:txBody>
      </p:sp>
      <p:sp>
        <p:nvSpPr>
          <p:cNvPr id="5" name="Footer Placeholder 4"/>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81517F-00EE-9E46-92F5-D20DA266AA48}" type="datetime1">
              <a:rPr lang="en-US" smtClean="0"/>
              <a:t>9/30/20</a:t>
            </a:fld>
            <a:endParaRPr lang="en-US" dirty="0"/>
          </a:p>
        </p:txBody>
      </p:sp>
      <p:sp>
        <p:nvSpPr>
          <p:cNvPr id="6" name="Footer Placeholder 5"/>
          <p:cNvSpPr>
            <a:spLocks noGrp="1"/>
          </p:cNvSpPr>
          <p:nvPr>
            <p:ph type="ftr" sz="quarter" idx="11"/>
          </p:nvPr>
        </p:nvSpPr>
        <p:spPr/>
        <p:txBody>
          <a:bodyPr/>
          <a:lstStyle/>
          <a:p>
            <a:r>
              <a:rPr lang="en-US"/>
              <a:t>John Schimmel, Center Point Bible Institute, Spring 2019</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5405E-35EC-3B4C-8336-355984B01E93}" type="datetime1">
              <a:rPr lang="en-US" smtClean="0"/>
              <a:t>9/30/20</a:t>
            </a:fld>
            <a:endParaRPr lang="en-US" dirty="0"/>
          </a:p>
        </p:txBody>
      </p:sp>
      <p:sp>
        <p:nvSpPr>
          <p:cNvPr id="8" name="Footer Placeholder 7"/>
          <p:cNvSpPr>
            <a:spLocks noGrp="1"/>
          </p:cNvSpPr>
          <p:nvPr>
            <p:ph type="ftr" sz="quarter" idx="11"/>
          </p:nvPr>
        </p:nvSpPr>
        <p:spPr/>
        <p:txBody>
          <a:bodyPr/>
          <a:lstStyle/>
          <a:p>
            <a:r>
              <a:rPr lang="en-US"/>
              <a:t>John Schimmel, Center Point Bible Institute, Spring 2019</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9D8B218-3989-B745-B02E-FDC5114BA5B4}" type="datetime1">
              <a:rPr lang="en-US" smtClean="0"/>
              <a:t>9/30/20</a:t>
            </a:fld>
            <a:endParaRPr lang="en-US" dirty="0"/>
          </a:p>
        </p:txBody>
      </p:sp>
      <p:sp>
        <p:nvSpPr>
          <p:cNvPr id="5" name="Footer Placeholder 3"/>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860B984-D80A-A943-8E6A-4427B6614729}" type="datetime1">
              <a:rPr lang="en-US" smtClean="0"/>
              <a:t>9/30/20</a:t>
            </a:fld>
            <a:endParaRPr lang="en-US" dirty="0"/>
          </a:p>
        </p:txBody>
      </p:sp>
      <p:sp>
        <p:nvSpPr>
          <p:cNvPr id="5" name="Footer Placeholder 2"/>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140C54F-81DA-8447-8B62-6C69D3BE15A9}" type="datetime1">
              <a:rPr lang="en-US" smtClean="0"/>
              <a:t>9/30/20</a:t>
            </a:fld>
            <a:endParaRPr lang="en-US" dirty="0"/>
          </a:p>
        </p:txBody>
      </p:sp>
      <p:sp>
        <p:nvSpPr>
          <p:cNvPr id="5" name="Footer Placeholder 5"/>
          <p:cNvSpPr>
            <a:spLocks noGrp="1"/>
          </p:cNvSpPr>
          <p:nvPr>
            <p:ph type="ftr" sz="quarter" idx="11"/>
          </p:nvPr>
        </p:nvSpPr>
        <p:spPr/>
        <p:txBody>
          <a:bodyPr/>
          <a:lstStyle/>
          <a:p>
            <a:r>
              <a:rPr lang="en-US"/>
              <a:t>John Schimmel, Center Point Bible Institute, Spring 2019</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8BD2A5-831E-4548-8985-ABA84283CF1A}" type="datetime1">
              <a:rPr lang="en-US" smtClean="0"/>
              <a:t>9/30/20</a:t>
            </a:fld>
            <a:endParaRPr lang="en-US" dirty="0"/>
          </a:p>
        </p:txBody>
      </p:sp>
      <p:sp>
        <p:nvSpPr>
          <p:cNvPr id="6" name="Footer Placeholder 5"/>
          <p:cNvSpPr>
            <a:spLocks noGrp="1"/>
          </p:cNvSpPr>
          <p:nvPr>
            <p:ph type="ftr" sz="quarter" idx="11"/>
          </p:nvPr>
        </p:nvSpPr>
        <p:spPr/>
        <p:txBody>
          <a:bodyPr/>
          <a:lstStyle/>
          <a:p>
            <a:r>
              <a:rPr lang="en-US"/>
              <a:t>John Schimmel, Center Point Bible Institute, Spring 2019</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7BCE9A-CAF0-1E4E-AFFD-E2BB794EDD62}" type="datetime1">
              <a:rPr lang="en-US" smtClean="0"/>
              <a:t>9/30/20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John Schimmel, Center Point Bible Institute, Spring 2019</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5D27-FC68-B14F-8BF2-4BC922352BDE}"/>
              </a:ext>
            </a:extLst>
          </p:cNvPr>
          <p:cNvSpPr>
            <a:spLocks noGrp="1"/>
          </p:cNvSpPr>
          <p:nvPr>
            <p:ph type="ctrTitle"/>
          </p:nvPr>
        </p:nvSpPr>
        <p:spPr/>
        <p:txBody>
          <a:bodyPr/>
          <a:lstStyle/>
          <a:p>
            <a:r>
              <a:rPr lang="en-US" dirty="0"/>
              <a:t>Historia Entre </a:t>
            </a:r>
            <a:r>
              <a:rPr lang="en-US" dirty="0" err="1"/>
              <a:t>Testamentos</a:t>
            </a:r>
            <a:endParaRPr lang="en-US" dirty="0"/>
          </a:p>
        </p:txBody>
      </p:sp>
      <p:sp>
        <p:nvSpPr>
          <p:cNvPr id="3" name="Subtitle 2">
            <a:extLst>
              <a:ext uri="{FF2B5EF4-FFF2-40B4-BE49-F238E27FC236}">
                <a16:creationId xmlns:a16="http://schemas.microsoft.com/office/drawing/2014/main" id="{EF7F144F-FBC8-EF4A-9C81-E00C059F4B44}"/>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448C31AB-8247-7247-9386-539DB55B6E8B}"/>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46387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68E5-3DA5-454A-88A2-4A7C6B20CC26}"/>
              </a:ext>
            </a:extLst>
          </p:cNvPr>
          <p:cNvSpPr>
            <a:spLocks noGrp="1"/>
          </p:cNvSpPr>
          <p:nvPr>
            <p:ph type="title"/>
          </p:nvPr>
        </p:nvSpPr>
        <p:spPr/>
        <p:txBody>
          <a:bodyPr/>
          <a:lstStyle/>
          <a:p>
            <a:r>
              <a:rPr lang="en-US" dirty="0" err="1"/>
              <a:t>Antecedentes</a:t>
            </a:r>
            <a:r>
              <a:rPr lang="en-US" dirty="0"/>
              <a:t> del Nuevo </a:t>
            </a:r>
            <a:r>
              <a:rPr lang="en-US" dirty="0" err="1"/>
              <a:t>Testamento</a:t>
            </a:r>
            <a:endParaRPr lang="en-US" dirty="0"/>
          </a:p>
        </p:txBody>
      </p:sp>
      <p:sp>
        <p:nvSpPr>
          <p:cNvPr id="3" name="Content Placeholder 2">
            <a:extLst>
              <a:ext uri="{FF2B5EF4-FFF2-40B4-BE49-F238E27FC236}">
                <a16:creationId xmlns:a16="http://schemas.microsoft.com/office/drawing/2014/main" id="{ADD84999-42D2-AF40-BABC-D2C8D91E4E43}"/>
              </a:ext>
            </a:extLst>
          </p:cNvPr>
          <p:cNvSpPr>
            <a:spLocks noGrp="1"/>
          </p:cNvSpPr>
          <p:nvPr>
            <p:ph idx="1"/>
          </p:nvPr>
        </p:nvSpPr>
        <p:spPr/>
        <p:txBody>
          <a:bodyPr>
            <a:normAutofit fontScale="92500"/>
          </a:bodyPr>
          <a:lstStyle/>
          <a:p>
            <a:r>
              <a:rPr lang="en-US" dirty="0"/>
              <a:t>Este es el </a:t>
            </a:r>
            <a:r>
              <a:rPr lang="en-US" dirty="0" err="1"/>
              <a:t>mundo</a:t>
            </a:r>
            <a:r>
              <a:rPr lang="en-US" dirty="0"/>
              <a:t> </a:t>
            </a:r>
            <a:r>
              <a:rPr lang="en-US" dirty="0" err="1"/>
              <a:t>en</a:t>
            </a:r>
            <a:r>
              <a:rPr lang="en-US" dirty="0"/>
              <a:t> el que </a:t>
            </a:r>
            <a:r>
              <a:rPr lang="en-US" dirty="0" err="1"/>
              <a:t>nació</a:t>
            </a:r>
            <a:r>
              <a:rPr lang="en-US" dirty="0"/>
              <a:t> Jesús:</a:t>
            </a:r>
          </a:p>
          <a:p>
            <a:pPr lvl="1"/>
            <a:r>
              <a:rPr lang="en-US" dirty="0" err="1"/>
              <a:t>Anteriormente</a:t>
            </a:r>
            <a:r>
              <a:rPr lang="en-US" dirty="0"/>
              <a:t> </a:t>
            </a:r>
            <a:r>
              <a:rPr lang="en-US" dirty="0" err="1"/>
              <a:t>gobernado</a:t>
            </a:r>
            <a:r>
              <a:rPr lang="en-US" dirty="0"/>
              <a:t> por </a:t>
            </a:r>
            <a:r>
              <a:rPr lang="en-US" dirty="0" err="1"/>
              <a:t>reyes-sacerdotes</a:t>
            </a:r>
            <a:r>
              <a:rPr lang="en-US" dirty="0"/>
              <a:t> </a:t>
            </a:r>
            <a:r>
              <a:rPr lang="en-US" dirty="0" err="1"/>
              <a:t>levíticos</a:t>
            </a:r>
            <a:endParaRPr lang="en-US" dirty="0"/>
          </a:p>
          <a:p>
            <a:pPr lvl="1"/>
            <a:r>
              <a:rPr lang="en-US" dirty="0"/>
              <a:t>Sin </a:t>
            </a:r>
            <a:r>
              <a:rPr lang="en-US" dirty="0" err="1"/>
              <a:t>separación</a:t>
            </a:r>
            <a:r>
              <a:rPr lang="en-US" dirty="0"/>
              <a:t> de </a:t>
            </a:r>
            <a:r>
              <a:rPr lang="en-US" dirty="0" err="1"/>
              <a:t>iglesia</a:t>
            </a:r>
            <a:r>
              <a:rPr lang="en-US" dirty="0"/>
              <a:t> y </a:t>
            </a:r>
            <a:r>
              <a:rPr lang="en-US" dirty="0" err="1"/>
              <a:t>estado</a:t>
            </a:r>
            <a:endParaRPr lang="en-US" dirty="0"/>
          </a:p>
          <a:p>
            <a:pPr lvl="1"/>
            <a:r>
              <a:rPr lang="en-US" dirty="0"/>
              <a:t>Guerra civil </a:t>
            </a:r>
            <a:r>
              <a:rPr lang="en-US" dirty="0" err="1"/>
              <a:t>reciente</a:t>
            </a:r>
            <a:r>
              <a:rPr lang="en-US" dirty="0"/>
              <a:t> entre </a:t>
            </a:r>
            <a:r>
              <a:rPr lang="en-US" dirty="0" err="1"/>
              <a:t>partidos</a:t>
            </a:r>
            <a:r>
              <a:rPr lang="en-US" dirty="0"/>
              <a:t> </a:t>
            </a:r>
            <a:r>
              <a:rPr lang="en-US" dirty="0" err="1"/>
              <a:t>gobernantes</a:t>
            </a:r>
            <a:endParaRPr lang="en-US" dirty="0"/>
          </a:p>
          <a:p>
            <a:pPr lvl="1"/>
            <a:r>
              <a:rPr lang="en-US" dirty="0" err="1"/>
              <a:t>Actualmente</a:t>
            </a:r>
            <a:r>
              <a:rPr lang="en-US" dirty="0"/>
              <a:t> </a:t>
            </a:r>
            <a:r>
              <a:rPr lang="en-US" dirty="0" err="1"/>
              <a:t>gobernado</a:t>
            </a:r>
            <a:r>
              <a:rPr lang="en-US" dirty="0"/>
              <a:t> por un </a:t>
            </a:r>
            <a:r>
              <a:rPr lang="en-US" dirty="0" err="1"/>
              <a:t>edomita</a:t>
            </a:r>
            <a:r>
              <a:rPr lang="en-US" dirty="0"/>
              <a:t>, </a:t>
            </a:r>
            <a:r>
              <a:rPr lang="en-US" dirty="0" err="1"/>
              <a:t>respaldado</a:t>
            </a:r>
            <a:r>
              <a:rPr lang="en-US" dirty="0"/>
              <a:t> por el </a:t>
            </a:r>
            <a:r>
              <a:rPr lang="en-US" dirty="0" err="1"/>
              <a:t>estado</a:t>
            </a:r>
            <a:r>
              <a:rPr lang="en-US" dirty="0"/>
              <a:t> </a:t>
            </a:r>
            <a:r>
              <a:rPr lang="en-US" dirty="0" err="1"/>
              <a:t>romano</a:t>
            </a:r>
            <a:endParaRPr lang="en-US" dirty="0"/>
          </a:p>
          <a:p>
            <a:pPr lvl="1"/>
            <a:r>
              <a:rPr lang="en-US" dirty="0" err="1"/>
              <a:t>Síntesis</a:t>
            </a:r>
            <a:r>
              <a:rPr lang="en-US" dirty="0"/>
              <a:t> cultural </a:t>
            </a:r>
            <a:r>
              <a:rPr lang="en-US" dirty="0" err="1"/>
              <a:t>griega</a:t>
            </a:r>
            <a:r>
              <a:rPr lang="en-US" dirty="0"/>
              <a:t> y </a:t>
            </a:r>
            <a:r>
              <a:rPr lang="en-US" dirty="0" err="1"/>
              <a:t>romana</a:t>
            </a:r>
            <a:endParaRPr lang="en-US" dirty="0"/>
          </a:p>
          <a:p>
            <a:pPr lvl="1"/>
            <a:r>
              <a:rPr lang="en-US" dirty="0"/>
              <a:t>Historia de </a:t>
            </a:r>
            <a:r>
              <a:rPr lang="en-US" dirty="0" err="1"/>
              <a:t>rebelión</a:t>
            </a:r>
            <a:r>
              <a:rPr lang="en-US" dirty="0"/>
              <a:t> contra el </a:t>
            </a:r>
            <a:r>
              <a:rPr lang="en-US" dirty="0" err="1"/>
              <a:t>dominio</a:t>
            </a:r>
            <a:r>
              <a:rPr lang="en-US" dirty="0"/>
              <a:t> </a:t>
            </a:r>
            <a:r>
              <a:rPr lang="en-US" dirty="0" err="1"/>
              <a:t>extranjero</a:t>
            </a:r>
            <a:endParaRPr lang="en-US" dirty="0"/>
          </a:p>
          <a:p>
            <a:pPr lvl="1"/>
            <a:r>
              <a:rPr lang="en-US" dirty="0"/>
              <a:t>Élite </a:t>
            </a:r>
            <a:r>
              <a:rPr lang="en-US" dirty="0" err="1"/>
              <a:t>gobernante</a:t>
            </a:r>
            <a:r>
              <a:rPr lang="en-US" dirty="0"/>
              <a:t> </a:t>
            </a:r>
            <a:r>
              <a:rPr lang="en-US" dirty="0" err="1"/>
              <a:t>altamente</a:t>
            </a:r>
            <a:r>
              <a:rPr lang="en-US" dirty="0"/>
              <a:t> </a:t>
            </a:r>
            <a:r>
              <a:rPr lang="en-US" dirty="0" err="1"/>
              <a:t>privilegiada</a:t>
            </a:r>
            <a:r>
              <a:rPr lang="en-US" dirty="0"/>
              <a:t> (y </a:t>
            </a:r>
            <a:r>
              <a:rPr lang="en-US" dirty="0" err="1"/>
              <a:t>corrupta</a:t>
            </a:r>
            <a:r>
              <a:rPr lang="en-US" dirty="0"/>
              <a:t>)</a:t>
            </a:r>
          </a:p>
          <a:p>
            <a:pPr lvl="1"/>
            <a:r>
              <a:rPr lang="en-US" dirty="0" err="1"/>
              <a:t>Partidos</a:t>
            </a:r>
            <a:r>
              <a:rPr lang="en-US" dirty="0"/>
              <a:t> </a:t>
            </a:r>
            <a:r>
              <a:rPr lang="en-US" dirty="0" err="1"/>
              <a:t>reaccionarios</a:t>
            </a:r>
            <a:r>
              <a:rPr lang="en-US" dirty="0"/>
              <a:t> que se </a:t>
            </a:r>
            <a:r>
              <a:rPr lang="en-US" dirty="0" err="1"/>
              <a:t>rebelan</a:t>
            </a:r>
            <a:r>
              <a:rPr lang="en-US" dirty="0"/>
              <a:t> contra la </a:t>
            </a:r>
            <a:r>
              <a:rPr lang="en-US" dirty="0" err="1"/>
              <a:t>corrupción</a:t>
            </a:r>
            <a:r>
              <a:rPr lang="en-US" dirty="0"/>
              <a:t> </a:t>
            </a:r>
            <a:r>
              <a:rPr lang="en-US" dirty="0" err="1"/>
              <a:t>política</a:t>
            </a:r>
            <a:r>
              <a:rPr lang="en-US" dirty="0"/>
              <a:t> y religiosa</a:t>
            </a:r>
          </a:p>
          <a:p>
            <a:pPr lvl="1"/>
            <a:r>
              <a:rPr lang="en-US" dirty="0" err="1"/>
              <a:t>Partidos</a:t>
            </a:r>
            <a:r>
              <a:rPr lang="en-US" dirty="0"/>
              <a:t> de </a:t>
            </a:r>
            <a:r>
              <a:rPr lang="en-US" dirty="0" err="1"/>
              <a:t>separación</a:t>
            </a:r>
            <a:r>
              <a:rPr lang="en-US" dirty="0"/>
              <a:t> que </a:t>
            </a:r>
            <a:r>
              <a:rPr lang="en-US" dirty="0" err="1"/>
              <a:t>buscan</a:t>
            </a:r>
            <a:r>
              <a:rPr lang="en-US" dirty="0"/>
              <a:t> el </a:t>
            </a:r>
            <a:r>
              <a:rPr lang="en-US" dirty="0" err="1"/>
              <a:t>reino</a:t>
            </a:r>
            <a:r>
              <a:rPr lang="en-US" dirty="0"/>
              <a:t> </a:t>
            </a:r>
            <a:r>
              <a:rPr lang="en-US" dirty="0" err="1"/>
              <a:t>inquebrantable</a:t>
            </a:r>
            <a:r>
              <a:rPr lang="en-US" dirty="0"/>
              <a:t> de Dios</a:t>
            </a:r>
          </a:p>
        </p:txBody>
      </p:sp>
      <p:sp>
        <p:nvSpPr>
          <p:cNvPr id="4" name="Footer Placeholder 3">
            <a:extLst>
              <a:ext uri="{FF2B5EF4-FFF2-40B4-BE49-F238E27FC236}">
                <a16:creationId xmlns:a16="http://schemas.microsoft.com/office/drawing/2014/main" id="{11633CF7-E2C7-8849-B6F4-EEC45CA04FF5}"/>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39676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649D-A15E-CA44-AA82-206D55956284}"/>
              </a:ext>
            </a:extLst>
          </p:cNvPr>
          <p:cNvSpPr>
            <a:spLocks noGrp="1"/>
          </p:cNvSpPr>
          <p:nvPr>
            <p:ph type="title"/>
          </p:nvPr>
        </p:nvSpPr>
        <p:spPr/>
        <p:txBody>
          <a:bodyPr/>
          <a:lstStyle/>
          <a:p>
            <a:r>
              <a:rPr lang="en-US" dirty="0" err="1"/>
              <a:t>Fechas</a:t>
            </a:r>
            <a:r>
              <a:rPr lang="en-US" dirty="0"/>
              <a:t> clave </a:t>
            </a:r>
            <a:r>
              <a:rPr lang="en-US" dirty="0" err="1"/>
              <a:t>en</a:t>
            </a:r>
            <a:r>
              <a:rPr lang="en-US" dirty="0"/>
              <a:t> la </a:t>
            </a:r>
            <a:r>
              <a:rPr lang="en-US" dirty="0" err="1"/>
              <a:t>historia</a:t>
            </a:r>
            <a:r>
              <a:rPr lang="en-US" dirty="0"/>
              <a:t> de Israel</a:t>
            </a:r>
          </a:p>
        </p:txBody>
      </p:sp>
      <p:sp>
        <p:nvSpPr>
          <p:cNvPr id="3" name="Content Placeholder 2">
            <a:extLst>
              <a:ext uri="{FF2B5EF4-FFF2-40B4-BE49-F238E27FC236}">
                <a16:creationId xmlns:a16="http://schemas.microsoft.com/office/drawing/2014/main" id="{B54CE967-D7A2-2C4F-A950-E427227B017F}"/>
              </a:ext>
            </a:extLst>
          </p:cNvPr>
          <p:cNvSpPr>
            <a:spLocks noGrp="1"/>
          </p:cNvSpPr>
          <p:nvPr>
            <p:ph idx="1"/>
          </p:nvPr>
        </p:nvSpPr>
        <p:spPr/>
        <p:txBody>
          <a:bodyPr>
            <a:normAutofit/>
          </a:bodyPr>
          <a:lstStyle/>
          <a:p>
            <a:r>
              <a:rPr lang="en-US" dirty="0"/>
              <a:t>Abraham (</a:t>
            </a:r>
            <a:r>
              <a:rPr lang="en-US" dirty="0" err="1"/>
              <a:t>aprox</a:t>
            </a:r>
            <a:r>
              <a:rPr lang="en-US" dirty="0"/>
              <a:t>. 2000 </a:t>
            </a:r>
            <a:r>
              <a:rPr lang="en-US" dirty="0" err="1"/>
              <a:t>a.C</a:t>
            </a:r>
            <a:r>
              <a:rPr lang="en-US" dirty="0"/>
              <a:t>.)</a:t>
            </a:r>
          </a:p>
          <a:p>
            <a:r>
              <a:rPr lang="en-US" dirty="0" err="1"/>
              <a:t>Moisés</a:t>
            </a:r>
            <a:r>
              <a:rPr lang="en-US" dirty="0"/>
              <a:t> (</a:t>
            </a:r>
            <a:r>
              <a:rPr lang="en-US" dirty="0" err="1"/>
              <a:t>aprox</a:t>
            </a:r>
            <a:r>
              <a:rPr lang="en-US" dirty="0"/>
              <a:t>. 1500 </a:t>
            </a:r>
            <a:r>
              <a:rPr lang="en-US" dirty="0" err="1"/>
              <a:t>a.C</a:t>
            </a:r>
            <a:r>
              <a:rPr lang="en-US" dirty="0"/>
              <a:t>.)</a:t>
            </a:r>
          </a:p>
          <a:p>
            <a:r>
              <a:rPr lang="en-US" dirty="0" err="1"/>
              <a:t>Reino</a:t>
            </a:r>
            <a:r>
              <a:rPr lang="en-US" dirty="0"/>
              <a:t> </a:t>
            </a:r>
            <a:r>
              <a:rPr lang="en-US" dirty="0" err="1"/>
              <a:t>Unido</a:t>
            </a:r>
            <a:r>
              <a:rPr lang="en-US" dirty="0"/>
              <a:t> (aprox.1020-930 </a:t>
            </a:r>
            <a:r>
              <a:rPr lang="en-US" dirty="0" err="1"/>
              <a:t>a.C</a:t>
            </a:r>
            <a:r>
              <a:rPr lang="en-US" dirty="0"/>
              <a:t>.)</a:t>
            </a:r>
          </a:p>
          <a:p>
            <a:r>
              <a:rPr lang="en-US" dirty="0" err="1"/>
              <a:t>Asiria</a:t>
            </a:r>
            <a:r>
              <a:rPr lang="en-US" dirty="0"/>
              <a:t> </a:t>
            </a:r>
            <a:r>
              <a:rPr lang="en-US" dirty="0" err="1"/>
              <a:t>toma</a:t>
            </a:r>
            <a:r>
              <a:rPr lang="en-US" dirty="0"/>
              <a:t> el </a:t>
            </a:r>
            <a:r>
              <a:rPr lang="en-US" dirty="0" err="1"/>
              <a:t>reino</a:t>
            </a:r>
            <a:r>
              <a:rPr lang="en-US" dirty="0"/>
              <a:t> del </a:t>
            </a:r>
            <a:r>
              <a:rPr lang="en-US" dirty="0" err="1"/>
              <a:t>norte</a:t>
            </a:r>
            <a:r>
              <a:rPr lang="en-US" dirty="0"/>
              <a:t> (</a:t>
            </a:r>
            <a:r>
              <a:rPr lang="en-US" dirty="0" err="1"/>
              <a:t>aprox</a:t>
            </a:r>
            <a:r>
              <a:rPr lang="en-US" dirty="0"/>
              <a:t>. 722 </a:t>
            </a:r>
            <a:r>
              <a:rPr lang="en-US" dirty="0" err="1"/>
              <a:t>a.C</a:t>
            </a:r>
            <a:r>
              <a:rPr lang="en-US" dirty="0"/>
              <a:t>.)</a:t>
            </a:r>
          </a:p>
          <a:p>
            <a:r>
              <a:rPr lang="en-US" dirty="0" err="1"/>
              <a:t>Babilonia</a:t>
            </a:r>
            <a:r>
              <a:rPr lang="en-US" dirty="0"/>
              <a:t> </a:t>
            </a:r>
            <a:r>
              <a:rPr lang="en-US" dirty="0" err="1"/>
              <a:t>toma</a:t>
            </a:r>
            <a:r>
              <a:rPr lang="en-US" dirty="0"/>
              <a:t> el </a:t>
            </a:r>
            <a:r>
              <a:rPr lang="en-US" dirty="0" err="1"/>
              <a:t>Reino</a:t>
            </a:r>
            <a:r>
              <a:rPr lang="en-US" dirty="0"/>
              <a:t> del Sur (</a:t>
            </a:r>
            <a:r>
              <a:rPr lang="en-US" dirty="0" err="1"/>
              <a:t>aprox</a:t>
            </a:r>
            <a:r>
              <a:rPr lang="en-US" dirty="0"/>
              <a:t>. 586 a. C.)</a:t>
            </a:r>
          </a:p>
          <a:p>
            <a:r>
              <a:rPr lang="en-US" dirty="0"/>
              <a:t>Media-Persia </a:t>
            </a:r>
            <a:r>
              <a:rPr lang="en-US" dirty="0" err="1"/>
              <a:t>toma</a:t>
            </a:r>
            <a:r>
              <a:rPr lang="en-US" dirty="0"/>
              <a:t> </a:t>
            </a:r>
            <a:r>
              <a:rPr lang="en-US" dirty="0" err="1"/>
              <a:t>Babilonia</a:t>
            </a:r>
            <a:r>
              <a:rPr lang="en-US" dirty="0"/>
              <a:t> (aprox.539 </a:t>
            </a:r>
            <a:r>
              <a:rPr lang="en-US" dirty="0" err="1"/>
              <a:t>a.C</a:t>
            </a:r>
            <a:r>
              <a:rPr lang="en-US" dirty="0"/>
              <a:t>.)</a:t>
            </a:r>
          </a:p>
          <a:p>
            <a:r>
              <a:rPr lang="en-US" dirty="0" err="1"/>
              <a:t>Regreso</a:t>
            </a:r>
            <a:r>
              <a:rPr lang="en-US" dirty="0"/>
              <a:t> de </a:t>
            </a:r>
            <a:r>
              <a:rPr lang="en-US" dirty="0" err="1"/>
              <a:t>Babilonia</a:t>
            </a:r>
            <a:r>
              <a:rPr lang="en-US" dirty="0"/>
              <a:t> (aprox.538-515 </a:t>
            </a:r>
            <a:r>
              <a:rPr lang="en-US" dirty="0" err="1"/>
              <a:t>a.C</a:t>
            </a:r>
            <a:r>
              <a:rPr lang="en-US" dirty="0"/>
              <a:t>.)</a:t>
            </a:r>
          </a:p>
          <a:p>
            <a:r>
              <a:rPr lang="en-US" dirty="0"/>
              <a:t>Macedonia </a:t>
            </a:r>
            <a:r>
              <a:rPr lang="en-US" dirty="0" err="1"/>
              <a:t>toma</a:t>
            </a:r>
            <a:r>
              <a:rPr lang="en-US" dirty="0"/>
              <a:t> </a:t>
            </a:r>
            <a:r>
              <a:rPr lang="en-US" dirty="0" err="1"/>
              <a:t>Babilonia</a:t>
            </a:r>
            <a:r>
              <a:rPr lang="en-US" dirty="0"/>
              <a:t> (</a:t>
            </a:r>
            <a:r>
              <a:rPr lang="en-US" dirty="0" err="1"/>
              <a:t>aprox</a:t>
            </a:r>
            <a:r>
              <a:rPr lang="en-US" dirty="0"/>
              <a:t>. 333 </a:t>
            </a:r>
            <a:r>
              <a:rPr lang="en-US" dirty="0" err="1"/>
              <a:t>a.C</a:t>
            </a:r>
            <a:r>
              <a:rPr lang="en-US" dirty="0"/>
              <a:t>.)</a:t>
            </a:r>
          </a:p>
          <a:p>
            <a:r>
              <a:rPr lang="en-US" dirty="0" err="1"/>
              <a:t>Conflictos</a:t>
            </a:r>
            <a:r>
              <a:rPr lang="en-US" dirty="0"/>
              <a:t> entre los </a:t>
            </a:r>
            <a:r>
              <a:rPr lang="en-US" dirty="0" err="1"/>
              <a:t>imperios</a:t>
            </a:r>
            <a:r>
              <a:rPr lang="en-US" dirty="0"/>
              <a:t> </a:t>
            </a:r>
            <a:r>
              <a:rPr lang="en-US" dirty="0" err="1"/>
              <a:t>seléucida</a:t>
            </a:r>
            <a:r>
              <a:rPr lang="en-US" dirty="0"/>
              <a:t> (</a:t>
            </a:r>
            <a:r>
              <a:rPr lang="en-US" dirty="0" err="1"/>
              <a:t>Siria</a:t>
            </a:r>
            <a:r>
              <a:rPr lang="en-US" dirty="0"/>
              <a:t>) y </a:t>
            </a:r>
            <a:r>
              <a:rPr lang="en-US" dirty="0" err="1"/>
              <a:t>ptolemaico</a:t>
            </a:r>
            <a:r>
              <a:rPr lang="en-US" dirty="0"/>
              <a:t> (</a:t>
            </a:r>
            <a:r>
              <a:rPr lang="en-US" dirty="0" err="1"/>
              <a:t>egipcio</a:t>
            </a:r>
            <a:r>
              <a:rPr lang="en-US" dirty="0"/>
              <a:t>)</a:t>
            </a:r>
          </a:p>
        </p:txBody>
      </p:sp>
      <p:sp>
        <p:nvSpPr>
          <p:cNvPr id="4" name="Footer Placeholder 3">
            <a:extLst>
              <a:ext uri="{FF2B5EF4-FFF2-40B4-BE49-F238E27FC236}">
                <a16:creationId xmlns:a16="http://schemas.microsoft.com/office/drawing/2014/main" id="{52872411-D97A-2E42-8214-C09258A33300}"/>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25779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F662-A7E0-F649-8494-05122C30FFFB}"/>
              </a:ext>
            </a:extLst>
          </p:cNvPr>
          <p:cNvSpPr>
            <a:spLocks noGrp="1"/>
          </p:cNvSpPr>
          <p:nvPr>
            <p:ph type="title"/>
          </p:nvPr>
        </p:nvSpPr>
        <p:spPr/>
        <p:txBody>
          <a:bodyPr/>
          <a:lstStyle/>
          <a:p>
            <a:r>
              <a:rPr lang="en-US" dirty="0" err="1"/>
              <a:t>Revuelta</a:t>
            </a:r>
            <a:r>
              <a:rPr lang="en-US" dirty="0"/>
              <a:t> </a:t>
            </a:r>
            <a:r>
              <a:rPr lang="en-US" dirty="0" err="1"/>
              <a:t>macabea</a:t>
            </a:r>
            <a:endParaRPr lang="en-US" dirty="0"/>
          </a:p>
        </p:txBody>
      </p:sp>
      <p:sp>
        <p:nvSpPr>
          <p:cNvPr id="3" name="Content Placeholder 2">
            <a:extLst>
              <a:ext uri="{FF2B5EF4-FFF2-40B4-BE49-F238E27FC236}">
                <a16:creationId xmlns:a16="http://schemas.microsoft.com/office/drawing/2014/main" id="{B8E3BD32-C119-0643-AA81-3EC77A4BD0B9}"/>
              </a:ext>
            </a:extLst>
          </p:cNvPr>
          <p:cNvSpPr>
            <a:spLocks noGrp="1"/>
          </p:cNvSpPr>
          <p:nvPr>
            <p:ph idx="1"/>
          </p:nvPr>
        </p:nvSpPr>
        <p:spPr/>
        <p:txBody>
          <a:bodyPr>
            <a:normAutofit fontScale="85000" lnSpcReduction="10000"/>
          </a:bodyPr>
          <a:lstStyle/>
          <a:p>
            <a:r>
              <a:rPr lang="en-US" dirty="0"/>
              <a:t>Los </a:t>
            </a:r>
            <a:r>
              <a:rPr lang="en-US" dirty="0" err="1"/>
              <a:t>reyes</a:t>
            </a:r>
            <a:r>
              <a:rPr lang="en-US" dirty="0"/>
              <a:t> </a:t>
            </a:r>
            <a:r>
              <a:rPr lang="en-US" dirty="0" err="1"/>
              <a:t>Seléucidas</a:t>
            </a:r>
            <a:r>
              <a:rPr lang="en-US" dirty="0"/>
              <a:t> y </a:t>
            </a:r>
            <a:r>
              <a:rPr lang="en-US" dirty="0" err="1"/>
              <a:t>Ptolemaicos</a:t>
            </a:r>
            <a:r>
              <a:rPr lang="en-US" dirty="0"/>
              <a:t> </a:t>
            </a:r>
            <a:r>
              <a:rPr lang="en-US" dirty="0" err="1"/>
              <a:t>intentan</a:t>
            </a:r>
            <a:r>
              <a:rPr lang="en-US" dirty="0"/>
              <a:t> </a:t>
            </a:r>
            <a:r>
              <a:rPr lang="en-US" dirty="0" err="1"/>
              <a:t>obligar</a:t>
            </a:r>
            <a:r>
              <a:rPr lang="en-US" dirty="0"/>
              <a:t> a Israel a </a:t>
            </a:r>
            <a:r>
              <a:rPr lang="en-US" dirty="0" err="1"/>
              <a:t>aceptar</a:t>
            </a:r>
            <a:r>
              <a:rPr lang="en-US" dirty="0"/>
              <a:t> la </a:t>
            </a:r>
            <a:r>
              <a:rPr lang="en-US" dirty="0" err="1"/>
              <a:t>cultura</a:t>
            </a:r>
            <a:r>
              <a:rPr lang="en-US" dirty="0"/>
              <a:t>, el </a:t>
            </a:r>
            <a:r>
              <a:rPr lang="en-US" dirty="0" err="1"/>
              <a:t>idioma</a:t>
            </a:r>
            <a:r>
              <a:rPr lang="en-US" dirty="0"/>
              <a:t> y la </a:t>
            </a:r>
            <a:r>
              <a:rPr lang="en-US" dirty="0" err="1"/>
              <a:t>religión</a:t>
            </a:r>
            <a:r>
              <a:rPr lang="en-US" dirty="0"/>
              <a:t> </a:t>
            </a:r>
            <a:r>
              <a:rPr lang="en-US" dirty="0" err="1"/>
              <a:t>griega</a:t>
            </a:r>
            <a:endParaRPr lang="en-US" dirty="0"/>
          </a:p>
          <a:p>
            <a:r>
              <a:rPr lang="en-US" dirty="0"/>
              <a:t>El </a:t>
            </a:r>
            <a:r>
              <a:rPr lang="en-US" dirty="0" err="1"/>
              <a:t>rey</a:t>
            </a:r>
            <a:r>
              <a:rPr lang="en-US" dirty="0"/>
              <a:t> </a:t>
            </a:r>
            <a:r>
              <a:rPr lang="en-US" dirty="0" err="1"/>
              <a:t>seléucida</a:t>
            </a:r>
            <a:r>
              <a:rPr lang="en-US" dirty="0"/>
              <a:t>, </a:t>
            </a:r>
            <a:r>
              <a:rPr lang="en-US" dirty="0" err="1"/>
              <a:t>Antíoco</a:t>
            </a:r>
            <a:r>
              <a:rPr lang="en-US" dirty="0"/>
              <a:t> IV </a:t>
            </a:r>
            <a:r>
              <a:rPr lang="en-US" dirty="0" err="1"/>
              <a:t>Epífanes</a:t>
            </a:r>
            <a:r>
              <a:rPr lang="en-US" dirty="0"/>
              <a:t>, </a:t>
            </a:r>
            <a:r>
              <a:rPr lang="en-US" dirty="0" err="1"/>
              <a:t>enojado</a:t>
            </a:r>
            <a:r>
              <a:rPr lang="en-US" dirty="0"/>
              <a:t> </a:t>
            </a:r>
            <a:r>
              <a:rPr lang="en-US" dirty="0" err="1"/>
              <a:t>después</a:t>
            </a:r>
            <a:r>
              <a:rPr lang="en-US" dirty="0"/>
              <a:t> de que </a:t>
            </a:r>
            <a:r>
              <a:rPr lang="en-US" dirty="0" err="1"/>
              <a:t>su</a:t>
            </a:r>
            <a:r>
              <a:rPr lang="en-US" dirty="0"/>
              <a:t> </a:t>
            </a:r>
            <a:r>
              <a:rPr lang="en-US" dirty="0" err="1"/>
              <a:t>invasión</a:t>
            </a:r>
            <a:r>
              <a:rPr lang="en-US" dirty="0"/>
              <a:t> de </a:t>
            </a:r>
            <a:r>
              <a:rPr lang="en-US" dirty="0" err="1"/>
              <a:t>Egipto</a:t>
            </a:r>
            <a:r>
              <a:rPr lang="en-US" dirty="0"/>
              <a:t> es </a:t>
            </a:r>
            <a:r>
              <a:rPr lang="en-US" dirty="0" err="1"/>
              <a:t>rechazada</a:t>
            </a:r>
            <a:r>
              <a:rPr lang="en-US" dirty="0"/>
              <a:t> con la </a:t>
            </a:r>
            <a:r>
              <a:rPr lang="en-US" dirty="0" err="1"/>
              <a:t>ayuda</a:t>
            </a:r>
            <a:r>
              <a:rPr lang="en-US" dirty="0"/>
              <a:t> de la </a:t>
            </a:r>
            <a:r>
              <a:rPr lang="en-US" dirty="0" err="1"/>
              <a:t>República</a:t>
            </a:r>
            <a:r>
              <a:rPr lang="en-US" dirty="0"/>
              <a:t> Romana, </a:t>
            </a:r>
            <a:r>
              <a:rPr lang="en-US" dirty="0" err="1"/>
              <a:t>emite</a:t>
            </a:r>
            <a:r>
              <a:rPr lang="en-US" dirty="0"/>
              <a:t> un </a:t>
            </a:r>
            <a:r>
              <a:rPr lang="en-US" dirty="0" err="1"/>
              <a:t>decreto</a:t>
            </a:r>
            <a:r>
              <a:rPr lang="en-US" dirty="0"/>
              <a:t> para </a:t>
            </a:r>
            <a:r>
              <a:rPr lang="en-US" dirty="0" err="1"/>
              <a:t>prohibir</a:t>
            </a:r>
            <a:r>
              <a:rPr lang="en-US" dirty="0"/>
              <a:t> las </a:t>
            </a:r>
            <a:r>
              <a:rPr lang="en-US" dirty="0" err="1"/>
              <a:t>prácticas</a:t>
            </a:r>
            <a:r>
              <a:rPr lang="en-US" dirty="0"/>
              <a:t> </a:t>
            </a:r>
            <a:r>
              <a:rPr lang="en-US" dirty="0" err="1"/>
              <a:t>religiosas</a:t>
            </a:r>
            <a:r>
              <a:rPr lang="en-US" dirty="0"/>
              <a:t> </a:t>
            </a:r>
            <a:r>
              <a:rPr lang="en-US" dirty="0" err="1"/>
              <a:t>judías</a:t>
            </a:r>
            <a:r>
              <a:rPr lang="en-US" dirty="0"/>
              <a:t> y </a:t>
            </a:r>
            <a:r>
              <a:rPr lang="en-US" dirty="0" err="1"/>
              <a:t>convierte</a:t>
            </a:r>
            <a:r>
              <a:rPr lang="en-US" dirty="0"/>
              <a:t> el </a:t>
            </a:r>
            <a:r>
              <a:rPr lang="en-US" dirty="0" err="1"/>
              <a:t>templo</a:t>
            </a:r>
            <a:r>
              <a:rPr lang="en-US" dirty="0"/>
              <a:t> de </a:t>
            </a:r>
            <a:r>
              <a:rPr lang="en-US" dirty="0" err="1"/>
              <a:t>Jerusalén</a:t>
            </a:r>
            <a:r>
              <a:rPr lang="en-US" dirty="0"/>
              <a:t> </a:t>
            </a:r>
            <a:r>
              <a:rPr lang="en-US" dirty="0" err="1"/>
              <a:t>en</a:t>
            </a:r>
            <a:r>
              <a:rPr lang="en-US" dirty="0"/>
              <a:t> un </a:t>
            </a:r>
            <a:r>
              <a:rPr lang="en-US" dirty="0" err="1"/>
              <a:t>templo</a:t>
            </a:r>
            <a:r>
              <a:rPr lang="en-US" dirty="0"/>
              <a:t> de </a:t>
            </a:r>
            <a:r>
              <a:rPr lang="en-US" dirty="0" err="1"/>
              <a:t>Saturno</a:t>
            </a:r>
            <a:r>
              <a:rPr lang="en-US" dirty="0"/>
              <a:t> (</a:t>
            </a:r>
            <a:r>
              <a:rPr lang="en-US" dirty="0" err="1"/>
              <a:t>aprox</a:t>
            </a:r>
            <a:r>
              <a:rPr lang="en-US" dirty="0"/>
              <a:t>. 167 </a:t>
            </a:r>
            <a:r>
              <a:rPr lang="en-US" dirty="0" err="1"/>
              <a:t>a.C</a:t>
            </a:r>
            <a:r>
              <a:rPr lang="en-US" dirty="0"/>
              <a:t>.)</a:t>
            </a:r>
          </a:p>
          <a:p>
            <a:r>
              <a:rPr lang="en-US" dirty="0"/>
              <a:t>El </a:t>
            </a:r>
            <a:r>
              <a:rPr lang="en-US" dirty="0" err="1"/>
              <a:t>sacerdote</a:t>
            </a:r>
            <a:r>
              <a:rPr lang="en-US" dirty="0"/>
              <a:t> </a:t>
            </a:r>
            <a:r>
              <a:rPr lang="en-US" dirty="0" err="1"/>
              <a:t>Matatías</a:t>
            </a:r>
            <a:r>
              <a:rPr lang="en-US" dirty="0"/>
              <a:t> el </a:t>
            </a:r>
            <a:r>
              <a:rPr lang="en-US" dirty="0" err="1"/>
              <a:t>asmoneo</a:t>
            </a:r>
            <a:r>
              <a:rPr lang="en-US" dirty="0"/>
              <a:t> [</a:t>
            </a:r>
            <a:r>
              <a:rPr lang="en-US" dirty="0" err="1"/>
              <a:t>Hasmonaim</a:t>
            </a:r>
            <a:r>
              <a:rPr lang="en-US" dirty="0"/>
              <a:t>] y sus </a:t>
            </a:r>
            <a:r>
              <a:rPr lang="en-US" dirty="0" err="1"/>
              <a:t>hijos</a:t>
            </a:r>
            <a:r>
              <a:rPr lang="en-US" dirty="0"/>
              <a:t> (</a:t>
            </a:r>
            <a:r>
              <a:rPr lang="en-US" dirty="0" err="1"/>
              <a:t>Judá</a:t>
            </a:r>
            <a:r>
              <a:rPr lang="en-US" dirty="0"/>
              <a:t>, Eleazar, Simón, Juan y </a:t>
            </a:r>
            <a:r>
              <a:rPr lang="en-US" dirty="0" err="1"/>
              <a:t>Jonatán</a:t>
            </a:r>
            <a:r>
              <a:rPr lang="en-US" dirty="0"/>
              <a:t>) </a:t>
            </a:r>
            <a:r>
              <a:rPr lang="en-US" dirty="0" err="1"/>
              <a:t>encabezan</a:t>
            </a:r>
            <a:r>
              <a:rPr lang="en-US" dirty="0"/>
              <a:t> una </a:t>
            </a:r>
            <a:r>
              <a:rPr lang="en-US" dirty="0" err="1"/>
              <a:t>revuelta</a:t>
            </a:r>
            <a:r>
              <a:rPr lang="en-US" dirty="0"/>
              <a:t> contra </a:t>
            </a:r>
            <a:r>
              <a:rPr lang="en-US" dirty="0" err="1"/>
              <a:t>Antíoco</a:t>
            </a:r>
            <a:endParaRPr lang="en-US" dirty="0"/>
          </a:p>
          <a:p>
            <a:r>
              <a:rPr lang="en-US" dirty="0" err="1"/>
              <a:t>Judá</a:t>
            </a:r>
            <a:r>
              <a:rPr lang="en-US" dirty="0"/>
              <a:t> (Judas Maccabaeus [</a:t>
            </a:r>
            <a:r>
              <a:rPr lang="en-US" dirty="0" err="1"/>
              <a:t>Martillo</a:t>
            </a:r>
            <a:r>
              <a:rPr lang="en-US" dirty="0"/>
              <a:t>]) </a:t>
            </a:r>
            <a:r>
              <a:rPr lang="en-US" dirty="0" err="1"/>
              <a:t>derrota</a:t>
            </a:r>
            <a:r>
              <a:rPr lang="en-US" dirty="0"/>
              <a:t> </a:t>
            </a:r>
            <a:r>
              <a:rPr lang="en-US" dirty="0" err="1"/>
              <a:t>repetidamente</a:t>
            </a:r>
            <a:r>
              <a:rPr lang="en-US" dirty="0"/>
              <a:t> al </a:t>
            </a:r>
            <a:r>
              <a:rPr lang="en-US" dirty="0" err="1"/>
              <a:t>ejército</a:t>
            </a:r>
            <a:r>
              <a:rPr lang="en-US" dirty="0"/>
              <a:t> </a:t>
            </a:r>
            <a:r>
              <a:rPr lang="en-US" dirty="0" err="1"/>
              <a:t>saléucida</a:t>
            </a:r>
            <a:r>
              <a:rPr lang="en-US" dirty="0"/>
              <a:t> y lo </a:t>
            </a:r>
            <a:r>
              <a:rPr lang="en-US" dirty="0" err="1"/>
              <a:t>expulsa</a:t>
            </a:r>
            <a:r>
              <a:rPr lang="en-US" dirty="0"/>
              <a:t> de </a:t>
            </a:r>
            <a:r>
              <a:rPr lang="en-US" dirty="0" err="1"/>
              <a:t>Jerusalén</a:t>
            </a:r>
            <a:r>
              <a:rPr lang="en-US" dirty="0"/>
              <a:t> (</a:t>
            </a:r>
            <a:r>
              <a:rPr lang="en-US" dirty="0" err="1"/>
              <a:t>aprox</a:t>
            </a:r>
            <a:r>
              <a:rPr lang="en-US" dirty="0"/>
              <a:t>. 164 </a:t>
            </a:r>
            <a:r>
              <a:rPr lang="en-US" dirty="0" err="1"/>
              <a:t>a.C</a:t>
            </a:r>
            <a:r>
              <a:rPr lang="en-US" dirty="0"/>
              <a:t>.), </a:t>
            </a:r>
            <a:r>
              <a:rPr lang="en-US" dirty="0" err="1"/>
              <a:t>limpia</a:t>
            </a:r>
            <a:r>
              <a:rPr lang="en-US" dirty="0"/>
              <a:t> el </a:t>
            </a:r>
            <a:r>
              <a:rPr lang="en-US" dirty="0" err="1"/>
              <a:t>templo</a:t>
            </a:r>
            <a:r>
              <a:rPr lang="en-US" dirty="0"/>
              <a:t> y </a:t>
            </a:r>
            <a:r>
              <a:rPr lang="en-US" dirty="0" err="1"/>
              <a:t>restablece</a:t>
            </a:r>
            <a:r>
              <a:rPr lang="en-US" dirty="0"/>
              <a:t> el </a:t>
            </a:r>
            <a:r>
              <a:rPr lang="en-US" dirty="0" err="1"/>
              <a:t>sistema</a:t>
            </a:r>
            <a:r>
              <a:rPr lang="en-US" dirty="0"/>
              <a:t> de </a:t>
            </a:r>
            <a:r>
              <a:rPr lang="en-US" dirty="0" err="1"/>
              <a:t>sacrificios</a:t>
            </a:r>
            <a:r>
              <a:rPr lang="en-US" dirty="0"/>
              <a:t> </a:t>
            </a:r>
            <a:r>
              <a:rPr lang="en-US" dirty="0" err="1"/>
              <a:t>judíos</a:t>
            </a:r>
            <a:endParaRPr lang="en-US" dirty="0"/>
          </a:p>
          <a:p>
            <a:r>
              <a:rPr lang="en-US" dirty="0"/>
              <a:t>El </a:t>
            </a:r>
            <a:r>
              <a:rPr lang="en-US" dirty="0" err="1"/>
              <a:t>conflicto</a:t>
            </a:r>
            <a:r>
              <a:rPr lang="en-US" dirty="0"/>
              <a:t> </a:t>
            </a:r>
            <a:r>
              <a:rPr lang="en-US" dirty="0" err="1"/>
              <a:t>interno</a:t>
            </a:r>
            <a:r>
              <a:rPr lang="en-US" dirty="0"/>
              <a:t> dentro del </a:t>
            </a:r>
            <a:r>
              <a:rPr lang="en-US" dirty="0" err="1"/>
              <a:t>imperio</a:t>
            </a:r>
            <a:r>
              <a:rPr lang="en-US" dirty="0"/>
              <a:t> </a:t>
            </a:r>
            <a:r>
              <a:rPr lang="en-US" dirty="0" err="1"/>
              <a:t>seléucida</a:t>
            </a:r>
            <a:r>
              <a:rPr lang="en-US" dirty="0"/>
              <a:t> </a:t>
            </a:r>
            <a:r>
              <a:rPr lang="en-US" dirty="0" err="1"/>
              <a:t>hizo</a:t>
            </a:r>
            <a:r>
              <a:rPr lang="en-US" dirty="0"/>
              <a:t> que el general </a:t>
            </a:r>
            <a:r>
              <a:rPr lang="en-US" dirty="0" err="1"/>
              <a:t>Lisias</a:t>
            </a:r>
            <a:r>
              <a:rPr lang="en-US" dirty="0"/>
              <a:t> </a:t>
            </a:r>
            <a:r>
              <a:rPr lang="en-US" dirty="0" err="1"/>
              <a:t>propusiera</a:t>
            </a:r>
            <a:r>
              <a:rPr lang="en-US" dirty="0"/>
              <a:t> un </a:t>
            </a:r>
            <a:r>
              <a:rPr lang="en-US" dirty="0" err="1"/>
              <a:t>acuerdo</a:t>
            </a:r>
            <a:r>
              <a:rPr lang="en-US" dirty="0"/>
              <a:t> de </a:t>
            </a:r>
            <a:r>
              <a:rPr lang="en-US" dirty="0" err="1"/>
              <a:t>paz</a:t>
            </a:r>
            <a:r>
              <a:rPr lang="en-US" dirty="0"/>
              <a:t> que </a:t>
            </a:r>
            <a:r>
              <a:rPr lang="en-US" dirty="0" err="1"/>
              <a:t>permitiera</a:t>
            </a:r>
            <a:r>
              <a:rPr lang="en-US" dirty="0"/>
              <a:t> a Israel un </a:t>
            </a:r>
            <a:r>
              <a:rPr lang="en-US" dirty="0" err="1"/>
              <a:t>nivel</a:t>
            </a:r>
            <a:r>
              <a:rPr lang="en-US" dirty="0"/>
              <a:t> de </a:t>
            </a:r>
            <a:r>
              <a:rPr lang="en-US" dirty="0" err="1"/>
              <a:t>autogobierno</a:t>
            </a:r>
            <a:r>
              <a:rPr lang="en-US" dirty="0"/>
              <a:t> y </a:t>
            </a:r>
            <a:r>
              <a:rPr lang="en-US" dirty="0" err="1"/>
              <a:t>libertad</a:t>
            </a:r>
            <a:r>
              <a:rPr lang="en-US" dirty="0"/>
              <a:t> religiosa (</a:t>
            </a:r>
            <a:r>
              <a:rPr lang="en-US" dirty="0" err="1"/>
              <a:t>aprox</a:t>
            </a:r>
            <a:r>
              <a:rPr lang="en-US" dirty="0"/>
              <a:t>. 163 </a:t>
            </a:r>
            <a:r>
              <a:rPr lang="en-US" dirty="0" err="1"/>
              <a:t>a.C</a:t>
            </a:r>
            <a:r>
              <a:rPr lang="en-US" dirty="0"/>
              <a:t>.)</a:t>
            </a:r>
          </a:p>
        </p:txBody>
      </p:sp>
      <p:sp>
        <p:nvSpPr>
          <p:cNvPr id="4" name="Footer Placeholder 3">
            <a:extLst>
              <a:ext uri="{FF2B5EF4-FFF2-40B4-BE49-F238E27FC236}">
                <a16:creationId xmlns:a16="http://schemas.microsoft.com/office/drawing/2014/main" id="{F0205819-B52D-5948-9059-D35151A57B70}"/>
              </a:ext>
            </a:extLst>
          </p:cNvPr>
          <p:cNvSpPr>
            <a:spLocks noGrp="1"/>
          </p:cNvSpPr>
          <p:nvPr>
            <p:ph type="ftr" sz="quarter" idx="11"/>
          </p:nvPr>
        </p:nvSpPr>
        <p:spPr/>
        <p:txBody>
          <a:bodyPr/>
          <a:lstStyle/>
          <a:p>
            <a:r>
              <a:rPr lang="en-US" dirty="0"/>
              <a:t>John Schimmel, Center Point Bible Institute, Spring 2019</a:t>
            </a:r>
          </a:p>
        </p:txBody>
      </p:sp>
    </p:spTree>
    <p:extLst>
      <p:ext uri="{BB962C8B-B14F-4D97-AF65-F5344CB8AC3E}">
        <p14:creationId xmlns:p14="http://schemas.microsoft.com/office/powerpoint/2010/main" val="751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C232-58FD-A14A-9BA0-D29AC72D69D7}"/>
              </a:ext>
            </a:extLst>
          </p:cNvPr>
          <p:cNvSpPr>
            <a:spLocks noGrp="1"/>
          </p:cNvSpPr>
          <p:nvPr>
            <p:ph type="title"/>
          </p:nvPr>
        </p:nvSpPr>
        <p:spPr/>
        <p:txBody>
          <a:bodyPr/>
          <a:lstStyle/>
          <a:p>
            <a:r>
              <a:rPr lang="en-US" dirty="0" err="1"/>
              <a:t>Dinastía</a:t>
            </a:r>
            <a:r>
              <a:rPr lang="en-US" dirty="0"/>
              <a:t> </a:t>
            </a:r>
            <a:r>
              <a:rPr lang="en-US" dirty="0" err="1"/>
              <a:t>hasmonea</a:t>
            </a:r>
            <a:endParaRPr lang="en-US" dirty="0"/>
          </a:p>
        </p:txBody>
      </p:sp>
      <p:sp>
        <p:nvSpPr>
          <p:cNvPr id="3" name="Content Placeholder 2">
            <a:extLst>
              <a:ext uri="{FF2B5EF4-FFF2-40B4-BE49-F238E27FC236}">
                <a16:creationId xmlns:a16="http://schemas.microsoft.com/office/drawing/2014/main" id="{082B9886-1A93-7445-B12D-B77490A8C02B}"/>
              </a:ext>
            </a:extLst>
          </p:cNvPr>
          <p:cNvSpPr>
            <a:spLocks noGrp="1"/>
          </p:cNvSpPr>
          <p:nvPr>
            <p:ph idx="1"/>
          </p:nvPr>
        </p:nvSpPr>
        <p:spPr/>
        <p:txBody>
          <a:bodyPr>
            <a:normAutofit/>
          </a:bodyPr>
          <a:lstStyle/>
          <a:p>
            <a:r>
              <a:rPr lang="en-US" dirty="0"/>
              <a:t>El </a:t>
            </a:r>
            <a:r>
              <a:rPr lang="en-US" dirty="0" err="1"/>
              <a:t>hermano</a:t>
            </a:r>
            <a:r>
              <a:rPr lang="en-US" dirty="0"/>
              <a:t> de </a:t>
            </a:r>
            <a:r>
              <a:rPr lang="en-US" dirty="0" err="1"/>
              <a:t>Judá</a:t>
            </a:r>
            <a:r>
              <a:rPr lang="en-US" dirty="0"/>
              <a:t>, Simón </a:t>
            </a:r>
            <a:r>
              <a:rPr lang="en-US" dirty="0" err="1"/>
              <a:t>Tasi</a:t>
            </a:r>
            <a:r>
              <a:rPr lang="en-US" dirty="0"/>
              <a:t> [</a:t>
            </a:r>
            <a:r>
              <a:rPr lang="en-US" dirty="0" err="1"/>
              <a:t>sabio</a:t>
            </a:r>
            <a:r>
              <a:rPr lang="en-US" dirty="0"/>
              <a:t>], </a:t>
            </a:r>
            <a:r>
              <a:rPr lang="en-US" dirty="0" err="1"/>
              <a:t>fue</a:t>
            </a:r>
            <a:r>
              <a:rPr lang="en-US" dirty="0"/>
              <a:t> </a:t>
            </a:r>
            <a:r>
              <a:rPr lang="en-US" dirty="0" err="1"/>
              <a:t>instalado</a:t>
            </a:r>
            <a:r>
              <a:rPr lang="en-US" dirty="0"/>
              <a:t> </a:t>
            </a:r>
            <a:r>
              <a:rPr lang="en-US" dirty="0" err="1"/>
              <a:t>como</a:t>
            </a:r>
            <a:r>
              <a:rPr lang="en-US" dirty="0"/>
              <a:t> </a:t>
            </a:r>
            <a:r>
              <a:rPr lang="en-US" dirty="0" err="1"/>
              <a:t>príncipe</a:t>
            </a:r>
            <a:r>
              <a:rPr lang="en-US" dirty="0"/>
              <a:t> de Israel: </a:t>
            </a:r>
            <a:r>
              <a:rPr lang="en-US" dirty="0" err="1"/>
              <a:t>en</a:t>
            </a:r>
            <a:r>
              <a:rPr lang="en-US" dirty="0"/>
              <a:t> una gran </a:t>
            </a:r>
            <a:r>
              <a:rPr lang="en-US" dirty="0" err="1"/>
              <a:t>asamblea</a:t>
            </a:r>
            <a:r>
              <a:rPr lang="en-US" dirty="0"/>
              <a:t> “de </a:t>
            </a:r>
            <a:r>
              <a:rPr lang="en-US" dirty="0" err="1"/>
              <a:t>sacerdotes</a:t>
            </a:r>
            <a:r>
              <a:rPr lang="en-US" dirty="0"/>
              <a:t>, del pueblo y de los </a:t>
            </a:r>
            <a:r>
              <a:rPr lang="en-US" dirty="0" err="1"/>
              <a:t>ancianos</a:t>
            </a:r>
            <a:r>
              <a:rPr lang="en-US" dirty="0"/>
              <a:t> de la tierra, a fin de que Simón </a:t>
            </a:r>
            <a:r>
              <a:rPr lang="en-US" dirty="0" err="1"/>
              <a:t>fuera</a:t>
            </a:r>
            <a:r>
              <a:rPr lang="en-US" dirty="0"/>
              <a:t> </a:t>
            </a:r>
            <a:r>
              <a:rPr lang="en-US" dirty="0" err="1"/>
              <a:t>su</a:t>
            </a:r>
            <a:r>
              <a:rPr lang="en-US" dirty="0"/>
              <a:t> </a:t>
            </a:r>
            <a:r>
              <a:rPr lang="en-US" dirty="0" err="1"/>
              <a:t>líder</a:t>
            </a:r>
            <a:r>
              <a:rPr lang="en-US" dirty="0"/>
              <a:t> y sumo </a:t>
            </a:r>
            <a:r>
              <a:rPr lang="en-US" dirty="0" err="1"/>
              <a:t>sacerdote</a:t>
            </a:r>
            <a:r>
              <a:rPr lang="en-US" dirty="0"/>
              <a:t> para </a:t>
            </a:r>
            <a:r>
              <a:rPr lang="en-US" dirty="0" err="1"/>
              <a:t>siempre</a:t>
            </a:r>
            <a:r>
              <a:rPr lang="en-US" dirty="0"/>
              <a:t>, hasta que se </a:t>
            </a:r>
            <a:r>
              <a:rPr lang="en-US" dirty="0" err="1"/>
              <a:t>levantara</a:t>
            </a:r>
            <a:r>
              <a:rPr lang="en-US" dirty="0"/>
              <a:t> un </a:t>
            </a:r>
            <a:r>
              <a:rPr lang="en-US" dirty="0" err="1"/>
              <a:t>profeta</a:t>
            </a:r>
            <a:r>
              <a:rPr lang="en-US" dirty="0"/>
              <a:t> </a:t>
            </a:r>
            <a:r>
              <a:rPr lang="en-US" dirty="0" err="1"/>
              <a:t>fiel</a:t>
            </a:r>
            <a:r>
              <a:rPr lang="en-US" dirty="0"/>
              <a:t>” (</a:t>
            </a:r>
            <a:r>
              <a:rPr lang="en-US" i="1" dirty="0"/>
              <a:t>1 Macc. 14:41</a:t>
            </a:r>
            <a:r>
              <a:rPr lang="en-US" dirty="0"/>
              <a:t>) </a:t>
            </a:r>
          </a:p>
          <a:p>
            <a:r>
              <a:rPr lang="en-US" dirty="0"/>
              <a:t>Israel es </a:t>
            </a:r>
            <a:r>
              <a:rPr lang="en-US" dirty="0" err="1"/>
              <a:t>reconocido</a:t>
            </a:r>
            <a:r>
              <a:rPr lang="en-US" dirty="0"/>
              <a:t> </a:t>
            </a:r>
            <a:r>
              <a:rPr lang="en-US" dirty="0" err="1"/>
              <a:t>como</a:t>
            </a:r>
            <a:r>
              <a:rPr lang="en-US" dirty="0"/>
              <a:t> una </a:t>
            </a:r>
            <a:r>
              <a:rPr lang="en-US" dirty="0" err="1"/>
              <a:t>nación</a:t>
            </a:r>
            <a:r>
              <a:rPr lang="en-US" dirty="0"/>
              <a:t> </a:t>
            </a:r>
            <a:r>
              <a:rPr lang="en-US" dirty="0" err="1"/>
              <a:t>independiente</a:t>
            </a:r>
            <a:r>
              <a:rPr lang="en-US" dirty="0"/>
              <a:t> por la </a:t>
            </a:r>
            <a:r>
              <a:rPr lang="en-US" dirty="0" err="1"/>
              <a:t>República</a:t>
            </a:r>
            <a:r>
              <a:rPr lang="en-US" dirty="0"/>
              <a:t> Romana (</a:t>
            </a:r>
            <a:r>
              <a:rPr lang="en-US" dirty="0" err="1"/>
              <a:t>aprox</a:t>
            </a:r>
            <a:r>
              <a:rPr lang="en-US" dirty="0"/>
              <a:t>. 139 </a:t>
            </a:r>
            <a:r>
              <a:rPr lang="en-US" dirty="0" err="1"/>
              <a:t>a.C</a:t>
            </a:r>
            <a:r>
              <a:rPr lang="en-US" dirty="0"/>
              <a:t>.)</a:t>
            </a:r>
          </a:p>
          <a:p>
            <a:r>
              <a:rPr lang="en-US" dirty="0" err="1"/>
              <a:t>Gobernado</a:t>
            </a:r>
            <a:r>
              <a:rPr lang="en-US" dirty="0"/>
              <a:t> por </a:t>
            </a:r>
            <a:r>
              <a:rPr lang="en-US" dirty="0" err="1"/>
              <a:t>reyes-sacerdotes</a:t>
            </a:r>
            <a:r>
              <a:rPr lang="en-US" dirty="0"/>
              <a:t> </a:t>
            </a:r>
            <a:r>
              <a:rPr lang="en-US" dirty="0" err="1"/>
              <a:t>levíticos</a:t>
            </a:r>
            <a:r>
              <a:rPr lang="en-US" dirty="0"/>
              <a:t> </a:t>
            </a:r>
            <a:r>
              <a:rPr lang="en-US" dirty="0" err="1"/>
              <a:t>durante</a:t>
            </a:r>
            <a:r>
              <a:rPr lang="en-US" dirty="0"/>
              <a:t> ~75-80 </a:t>
            </a:r>
            <a:r>
              <a:rPr lang="en-US" dirty="0" err="1"/>
              <a:t>años</a:t>
            </a:r>
            <a:endParaRPr lang="en-US" dirty="0"/>
          </a:p>
        </p:txBody>
      </p:sp>
      <p:sp>
        <p:nvSpPr>
          <p:cNvPr id="4" name="Footer Placeholder 3">
            <a:extLst>
              <a:ext uri="{FF2B5EF4-FFF2-40B4-BE49-F238E27FC236}">
                <a16:creationId xmlns:a16="http://schemas.microsoft.com/office/drawing/2014/main" id="{01CBB171-2648-FD48-A451-C7EA15F990F2}"/>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2132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C232-58FD-A14A-9BA0-D29AC72D69D7}"/>
              </a:ext>
            </a:extLst>
          </p:cNvPr>
          <p:cNvSpPr>
            <a:spLocks noGrp="1"/>
          </p:cNvSpPr>
          <p:nvPr>
            <p:ph type="title"/>
          </p:nvPr>
        </p:nvSpPr>
        <p:spPr/>
        <p:txBody>
          <a:bodyPr/>
          <a:lstStyle/>
          <a:p>
            <a:r>
              <a:rPr lang="en-US" dirty="0" err="1"/>
              <a:t>Dinastía</a:t>
            </a:r>
            <a:r>
              <a:rPr lang="en-US" dirty="0"/>
              <a:t> </a:t>
            </a:r>
            <a:r>
              <a:rPr lang="en-US" dirty="0" err="1"/>
              <a:t>hasmonea</a:t>
            </a:r>
            <a:endParaRPr lang="en-US" dirty="0"/>
          </a:p>
        </p:txBody>
      </p:sp>
      <p:sp>
        <p:nvSpPr>
          <p:cNvPr id="3" name="Content Placeholder 2">
            <a:extLst>
              <a:ext uri="{FF2B5EF4-FFF2-40B4-BE49-F238E27FC236}">
                <a16:creationId xmlns:a16="http://schemas.microsoft.com/office/drawing/2014/main" id="{082B9886-1A93-7445-B12D-B77490A8C02B}"/>
              </a:ext>
            </a:extLst>
          </p:cNvPr>
          <p:cNvSpPr>
            <a:spLocks noGrp="1"/>
          </p:cNvSpPr>
          <p:nvPr>
            <p:ph idx="1"/>
          </p:nvPr>
        </p:nvSpPr>
        <p:spPr>
          <a:xfrm>
            <a:off x="1103312" y="2052918"/>
            <a:ext cx="5089059" cy="4195481"/>
          </a:xfrm>
        </p:spPr>
        <p:txBody>
          <a:bodyPr>
            <a:normAutofit/>
          </a:bodyPr>
          <a:lstStyle/>
          <a:p>
            <a:r>
              <a:rPr lang="en-US" dirty="0" err="1"/>
              <a:t>Expandió</a:t>
            </a:r>
            <a:r>
              <a:rPr lang="en-US" dirty="0"/>
              <a:t> </a:t>
            </a:r>
            <a:r>
              <a:rPr lang="en-US" dirty="0" err="1"/>
              <a:t>su</a:t>
            </a:r>
            <a:r>
              <a:rPr lang="en-US" dirty="0"/>
              <a:t> </a:t>
            </a:r>
            <a:r>
              <a:rPr lang="en-US" dirty="0" err="1"/>
              <a:t>territorio</a:t>
            </a:r>
            <a:r>
              <a:rPr lang="en-US" dirty="0"/>
              <a:t> al </a:t>
            </a:r>
            <a:r>
              <a:rPr lang="en-US" dirty="0" err="1"/>
              <a:t>apoderarse</a:t>
            </a:r>
            <a:r>
              <a:rPr lang="en-US" dirty="0"/>
              <a:t> de </a:t>
            </a:r>
            <a:r>
              <a:rPr lang="en-US" dirty="0" err="1"/>
              <a:t>Idumea</a:t>
            </a:r>
            <a:r>
              <a:rPr lang="en-US" dirty="0"/>
              <a:t> (</a:t>
            </a:r>
            <a:r>
              <a:rPr lang="en-US" dirty="0" err="1"/>
              <a:t>edomitas</a:t>
            </a:r>
            <a:r>
              <a:rPr lang="en-US" dirty="0"/>
              <a:t> que </a:t>
            </a:r>
            <a:r>
              <a:rPr lang="en-US" dirty="0" err="1"/>
              <a:t>habían</a:t>
            </a:r>
            <a:r>
              <a:rPr lang="en-US" dirty="0"/>
              <a:t> </a:t>
            </a:r>
            <a:r>
              <a:rPr lang="en-US" dirty="0" err="1"/>
              <a:t>emigrado</a:t>
            </a:r>
            <a:r>
              <a:rPr lang="en-US" dirty="0"/>
              <a:t> del </a:t>
            </a:r>
            <a:r>
              <a:rPr lang="en-US" dirty="0" err="1"/>
              <a:t>este</a:t>
            </a:r>
            <a:r>
              <a:rPr lang="en-US" dirty="0"/>
              <a:t> del Mar </a:t>
            </a:r>
            <a:r>
              <a:rPr lang="en-US" dirty="0" err="1"/>
              <a:t>Muerto</a:t>
            </a:r>
            <a:r>
              <a:rPr lang="en-US" dirty="0"/>
              <a:t> al </a:t>
            </a:r>
            <a:r>
              <a:rPr lang="en-US" dirty="0" err="1"/>
              <a:t>oeste</a:t>
            </a:r>
            <a:r>
              <a:rPr lang="en-US" dirty="0"/>
              <a:t> </a:t>
            </a:r>
            <a:r>
              <a:rPr lang="en-US" dirty="0" err="1"/>
              <a:t>durante</a:t>
            </a:r>
            <a:r>
              <a:rPr lang="en-US" dirty="0"/>
              <a:t> el </a:t>
            </a:r>
            <a:r>
              <a:rPr lang="en-US" dirty="0" err="1"/>
              <a:t>cautiverio</a:t>
            </a:r>
            <a:r>
              <a:rPr lang="en-US" dirty="0"/>
              <a:t> </a:t>
            </a:r>
            <a:r>
              <a:rPr lang="en-US" dirty="0" err="1"/>
              <a:t>Babilónico</a:t>
            </a:r>
            <a:r>
              <a:rPr lang="en-US" dirty="0"/>
              <a:t>), </a:t>
            </a:r>
            <a:r>
              <a:rPr lang="en-US" dirty="0" err="1"/>
              <a:t>Perea</a:t>
            </a:r>
            <a:r>
              <a:rPr lang="en-US" dirty="0"/>
              <a:t> (</a:t>
            </a:r>
            <a:r>
              <a:rPr lang="en-US" dirty="0" err="1"/>
              <a:t>este</a:t>
            </a:r>
            <a:r>
              <a:rPr lang="en-US" dirty="0"/>
              <a:t> de </a:t>
            </a:r>
            <a:r>
              <a:rPr lang="en-US" dirty="0" err="1"/>
              <a:t>Jordania</a:t>
            </a:r>
            <a:r>
              <a:rPr lang="en-US" dirty="0"/>
              <a:t>), </a:t>
            </a:r>
            <a:r>
              <a:rPr lang="en-US" dirty="0" err="1"/>
              <a:t>Phillistia</a:t>
            </a:r>
            <a:r>
              <a:rPr lang="en-US" dirty="0"/>
              <a:t> (a lo largo de la costa), Galilea e </a:t>
            </a:r>
            <a:r>
              <a:rPr lang="en-US" dirty="0" err="1"/>
              <a:t>Iturea</a:t>
            </a:r>
            <a:r>
              <a:rPr lang="en-US" dirty="0"/>
              <a:t> (</a:t>
            </a:r>
            <a:r>
              <a:rPr lang="en-US" dirty="0" err="1"/>
              <a:t>noreste</a:t>
            </a:r>
            <a:r>
              <a:rPr lang="en-US" dirty="0"/>
              <a:t> de Galilea)</a:t>
            </a:r>
          </a:p>
          <a:p>
            <a:r>
              <a:rPr lang="en-US" dirty="0"/>
              <a:t>Los </a:t>
            </a:r>
            <a:r>
              <a:rPr lang="en-US" dirty="0" err="1"/>
              <a:t>asmoneos</a:t>
            </a:r>
            <a:r>
              <a:rPr lang="en-US" dirty="0"/>
              <a:t> </a:t>
            </a:r>
            <a:r>
              <a:rPr lang="en-US" dirty="0" err="1"/>
              <a:t>llevaron</a:t>
            </a:r>
            <a:r>
              <a:rPr lang="en-US" dirty="0"/>
              <a:t> a la </a:t>
            </a:r>
            <a:r>
              <a:rPr lang="en-US" dirty="0" err="1"/>
              <a:t>conversión</a:t>
            </a:r>
            <a:r>
              <a:rPr lang="en-US" dirty="0"/>
              <a:t> </a:t>
            </a:r>
            <a:r>
              <a:rPr lang="en-US" dirty="0" err="1"/>
              <a:t>forzada</a:t>
            </a:r>
            <a:r>
              <a:rPr lang="en-US" dirty="0"/>
              <a:t> al </a:t>
            </a:r>
            <a:r>
              <a:rPr lang="en-US" dirty="0" err="1"/>
              <a:t>judaísmo</a:t>
            </a:r>
            <a:r>
              <a:rPr lang="en-US" dirty="0"/>
              <a:t> y la </a:t>
            </a:r>
            <a:r>
              <a:rPr lang="en-US" dirty="0" err="1"/>
              <a:t>circuncisión</a:t>
            </a:r>
            <a:r>
              <a:rPr lang="en-US" dirty="0"/>
              <a:t> de las personas que </a:t>
            </a:r>
            <a:r>
              <a:rPr lang="en-US" dirty="0" err="1"/>
              <a:t>vivían</a:t>
            </a:r>
            <a:r>
              <a:rPr lang="en-US" dirty="0"/>
              <a:t> </a:t>
            </a:r>
            <a:r>
              <a:rPr lang="en-US" dirty="0" err="1"/>
              <a:t>en</a:t>
            </a:r>
            <a:r>
              <a:rPr lang="en-US" dirty="0"/>
              <a:t> la tierra, </a:t>
            </a:r>
            <a:r>
              <a:rPr lang="en-US" dirty="0" err="1"/>
              <a:t>incluidos</a:t>
            </a:r>
            <a:r>
              <a:rPr lang="en-US" dirty="0"/>
              <a:t> los </a:t>
            </a:r>
            <a:r>
              <a:rPr lang="en-US" dirty="0" err="1"/>
              <a:t>grupos</a:t>
            </a:r>
            <a:r>
              <a:rPr lang="en-US" dirty="0"/>
              <a:t> </a:t>
            </a:r>
            <a:r>
              <a:rPr lang="en-US" dirty="0" err="1"/>
              <a:t>conquistados</a:t>
            </a:r>
            <a:endParaRPr lang="en-US" dirty="0"/>
          </a:p>
        </p:txBody>
      </p:sp>
      <p:sp>
        <p:nvSpPr>
          <p:cNvPr id="4" name="Footer Placeholder 3">
            <a:extLst>
              <a:ext uri="{FF2B5EF4-FFF2-40B4-BE49-F238E27FC236}">
                <a16:creationId xmlns:a16="http://schemas.microsoft.com/office/drawing/2014/main" id="{01CBB171-2648-FD48-A451-C7EA15F990F2}"/>
              </a:ext>
            </a:extLst>
          </p:cNvPr>
          <p:cNvSpPr>
            <a:spLocks noGrp="1"/>
          </p:cNvSpPr>
          <p:nvPr>
            <p:ph type="ftr" sz="quarter" idx="11"/>
          </p:nvPr>
        </p:nvSpPr>
        <p:spPr/>
        <p:txBody>
          <a:bodyPr/>
          <a:lstStyle/>
          <a:p>
            <a:r>
              <a:rPr lang="en-US"/>
              <a:t>John Schimmel, Center Point Bible Institute, Spring 2019</a:t>
            </a:r>
            <a:endParaRPr lang="en-US" dirty="0"/>
          </a:p>
        </p:txBody>
      </p:sp>
      <p:pic>
        <p:nvPicPr>
          <p:cNvPr id="6" name="Picture 5">
            <a:extLst>
              <a:ext uri="{FF2B5EF4-FFF2-40B4-BE49-F238E27FC236}">
                <a16:creationId xmlns:a16="http://schemas.microsoft.com/office/drawing/2014/main" id="{F56BC283-FAF5-654E-B701-F0FF7580F041}"/>
              </a:ext>
            </a:extLst>
          </p:cNvPr>
          <p:cNvPicPr>
            <a:picLocks noChangeAspect="1"/>
          </p:cNvPicPr>
          <p:nvPr/>
        </p:nvPicPr>
        <p:blipFill>
          <a:blip r:embed="rId3"/>
          <a:stretch>
            <a:fillRect/>
          </a:stretch>
        </p:blipFill>
        <p:spPr>
          <a:xfrm>
            <a:off x="6827134" y="0"/>
            <a:ext cx="5364866" cy="6858000"/>
          </a:xfrm>
          <a:prstGeom prst="rect">
            <a:avLst/>
          </a:prstGeom>
        </p:spPr>
      </p:pic>
    </p:spTree>
    <p:extLst>
      <p:ext uri="{BB962C8B-B14F-4D97-AF65-F5344CB8AC3E}">
        <p14:creationId xmlns:p14="http://schemas.microsoft.com/office/powerpoint/2010/main" val="20847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F401-563D-A34E-9A60-D6E04F345303}"/>
              </a:ext>
            </a:extLst>
          </p:cNvPr>
          <p:cNvSpPr>
            <a:spLocks noGrp="1"/>
          </p:cNvSpPr>
          <p:nvPr>
            <p:ph type="title"/>
          </p:nvPr>
        </p:nvSpPr>
        <p:spPr/>
        <p:txBody>
          <a:bodyPr/>
          <a:lstStyle/>
          <a:p>
            <a:r>
              <a:rPr lang="en-US" dirty="0" err="1"/>
              <a:t>Saduceos</a:t>
            </a:r>
            <a:endParaRPr lang="en-US" dirty="0"/>
          </a:p>
        </p:txBody>
      </p:sp>
      <p:sp>
        <p:nvSpPr>
          <p:cNvPr id="3" name="Content Placeholder 2">
            <a:extLst>
              <a:ext uri="{FF2B5EF4-FFF2-40B4-BE49-F238E27FC236}">
                <a16:creationId xmlns:a16="http://schemas.microsoft.com/office/drawing/2014/main" id="{CFB9AAE3-D572-AC4F-BE5B-998535E11373}"/>
              </a:ext>
            </a:extLst>
          </p:cNvPr>
          <p:cNvSpPr>
            <a:spLocks noGrp="1"/>
          </p:cNvSpPr>
          <p:nvPr>
            <p:ph idx="1"/>
          </p:nvPr>
        </p:nvSpPr>
        <p:spPr/>
        <p:txBody>
          <a:bodyPr>
            <a:normAutofit fontScale="85000" lnSpcReduction="20000"/>
          </a:bodyPr>
          <a:lstStyle/>
          <a:p>
            <a:r>
              <a:rPr lang="en-US" dirty="0"/>
              <a:t>De </a:t>
            </a:r>
            <a:r>
              <a:rPr lang="en-US" dirty="0" err="1"/>
              <a:t>Sadoc</a:t>
            </a:r>
            <a:r>
              <a:rPr lang="en-US" dirty="0"/>
              <a:t> (Sumo </a:t>
            </a:r>
            <a:r>
              <a:rPr lang="en-US" dirty="0" err="1"/>
              <a:t>Sacerdote</a:t>
            </a:r>
            <a:r>
              <a:rPr lang="en-US" dirty="0"/>
              <a:t> de David), </a:t>
            </a:r>
            <a:r>
              <a:rPr lang="en-US" dirty="0" err="1"/>
              <a:t>significa</a:t>
            </a:r>
            <a:r>
              <a:rPr lang="en-US" dirty="0"/>
              <a:t> </a:t>
            </a:r>
            <a:r>
              <a:rPr lang="en-US" dirty="0" err="1"/>
              <a:t>correcto</a:t>
            </a:r>
            <a:r>
              <a:rPr lang="en-US" dirty="0"/>
              <a:t>, </a:t>
            </a:r>
            <a:r>
              <a:rPr lang="en-US" dirty="0" err="1"/>
              <a:t>justo</a:t>
            </a:r>
            <a:endParaRPr lang="en-US" dirty="0"/>
          </a:p>
          <a:p>
            <a:r>
              <a:rPr lang="en-US" dirty="0" err="1"/>
              <a:t>Representó</a:t>
            </a:r>
            <a:r>
              <a:rPr lang="en-US" dirty="0"/>
              <a:t> la </a:t>
            </a:r>
            <a:r>
              <a:rPr lang="en-US" dirty="0" err="1"/>
              <a:t>línea</a:t>
            </a:r>
            <a:r>
              <a:rPr lang="en-US" dirty="0"/>
              <a:t> de </a:t>
            </a:r>
            <a:r>
              <a:rPr lang="en-US" dirty="0" err="1"/>
              <a:t>sumos</a:t>
            </a:r>
            <a:r>
              <a:rPr lang="en-US" dirty="0"/>
              <a:t> </a:t>
            </a:r>
            <a:r>
              <a:rPr lang="en-US" dirty="0" err="1"/>
              <a:t>sacerdotes</a:t>
            </a:r>
            <a:r>
              <a:rPr lang="en-US" dirty="0"/>
              <a:t> del </a:t>
            </a:r>
            <a:r>
              <a:rPr lang="en-US" dirty="0" err="1"/>
              <a:t>período</a:t>
            </a:r>
            <a:r>
              <a:rPr lang="en-US" dirty="0"/>
              <a:t> del </a:t>
            </a:r>
            <a:r>
              <a:rPr lang="en-US" dirty="0" err="1"/>
              <a:t>segundo</a:t>
            </a:r>
            <a:r>
              <a:rPr lang="en-US" dirty="0"/>
              <a:t> </a:t>
            </a:r>
            <a:r>
              <a:rPr lang="en-US" dirty="0" err="1"/>
              <a:t>templo</a:t>
            </a:r>
            <a:r>
              <a:rPr lang="en-US" dirty="0"/>
              <a:t> y </a:t>
            </a:r>
            <a:r>
              <a:rPr lang="en-US" dirty="0" err="1"/>
              <a:t>su</a:t>
            </a:r>
            <a:r>
              <a:rPr lang="en-US" dirty="0"/>
              <a:t> </a:t>
            </a:r>
            <a:r>
              <a:rPr lang="en-US" dirty="0" err="1"/>
              <a:t>sistema</a:t>
            </a:r>
            <a:r>
              <a:rPr lang="en-US" dirty="0"/>
              <a:t> de </a:t>
            </a:r>
            <a:r>
              <a:rPr lang="en-US" dirty="0" err="1"/>
              <a:t>interpretación</a:t>
            </a:r>
            <a:r>
              <a:rPr lang="en-US" dirty="0"/>
              <a:t> y </a:t>
            </a:r>
            <a:r>
              <a:rPr lang="en-US" dirty="0" err="1"/>
              <a:t>gobierno</a:t>
            </a:r>
            <a:endParaRPr lang="en-US" dirty="0"/>
          </a:p>
          <a:p>
            <a:r>
              <a:rPr lang="en-US" dirty="0"/>
              <a:t>Partido </a:t>
            </a:r>
            <a:r>
              <a:rPr lang="en-US" dirty="0" err="1"/>
              <a:t>en</a:t>
            </a:r>
            <a:r>
              <a:rPr lang="en-US" dirty="0"/>
              <a:t> el </a:t>
            </a:r>
            <a:r>
              <a:rPr lang="en-US" dirty="0" err="1"/>
              <a:t>poder</a:t>
            </a:r>
            <a:r>
              <a:rPr lang="en-US" dirty="0"/>
              <a:t> (</a:t>
            </a:r>
            <a:r>
              <a:rPr lang="en-US" dirty="0" err="1"/>
              <a:t>Sumos</a:t>
            </a:r>
            <a:r>
              <a:rPr lang="en-US" dirty="0"/>
              <a:t> </a:t>
            </a:r>
            <a:r>
              <a:rPr lang="en-US" dirty="0" err="1"/>
              <a:t>Sacerdotes</a:t>
            </a:r>
            <a:r>
              <a:rPr lang="en-US" dirty="0"/>
              <a:t>, </a:t>
            </a:r>
            <a:r>
              <a:rPr lang="en-US" dirty="0" err="1"/>
              <a:t>administración</a:t>
            </a:r>
            <a:r>
              <a:rPr lang="en-US" dirty="0"/>
              <a:t> </a:t>
            </a:r>
            <a:r>
              <a:rPr lang="en-US" dirty="0" err="1"/>
              <a:t>estatal</a:t>
            </a:r>
            <a:r>
              <a:rPr lang="en-US" dirty="0"/>
              <a:t>, </a:t>
            </a:r>
            <a:r>
              <a:rPr lang="en-US" dirty="0" err="1"/>
              <a:t>recaudación</a:t>
            </a:r>
            <a:r>
              <a:rPr lang="en-US" dirty="0"/>
              <a:t> y </a:t>
            </a:r>
            <a:r>
              <a:rPr lang="en-US" dirty="0" err="1"/>
              <a:t>distribución</a:t>
            </a:r>
            <a:r>
              <a:rPr lang="en-US" dirty="0"/>
              <a:t> de </a:t>
            </a:r>
            <a:r>
              <a:rPr lang="en-US" dirty="0" err="1"/>
              <a:t>impuestos</a:t>
            </a:r>
            <a:r>
              <a:rPr lang="en-US" dirty="0"/>
              <a:t>, </a:t>
            </a:r>
            <a:r>
              <a:rPr lang="en-US" dirty="0" err="1"/>
              <a:t>mantenimiento</a:t>
            </a:r>
            <a:r>
              <a:rPr lang="en-US" dirty="0"/>
              <a:t> del </a:t>
            </a:r>
            <a:r>
              <a:rPr lang="en-US" dirty="0" err="1"/>
              <a:t>Templo</a:t>
            </a:r>
            <a:r>
              <a:rPr lang="en-US" dirty="0"/>
              <a:t>, etc.) </a:t>
            </a:r>
            <a:r>
              <a:rPr lang="en-US" dirty="0" err="1"/>
              <a:t>desde</a:t>
            </a:r>
            <a:r>
              <a:rPr lang="en-US" dirty="0"/>
              <a:t> al </a:t>
            </a:r>
            <a:r>
              <a:rPr lang="en-US" dirty="0" err="1"/>
              <a:t>menos</a:t>
            </a:r>
            <a:r>
              <a:rPr lang="en-US" dirty="0"/>
              <a:t> el </a:t>
            </a:r>
            <a:r>
              <a:rPr lang="en-US" dirty="0" err="1"/>
              <a:t>momento</a:t>
            </a:r>
            <a:r>
              <a:rPr lang="en-US" dirty="0"/>
              <a:t> del </a:t>
            </a:r>
            <a:r>
              <a:rPr lang="en-US" dirty="0" err="1"/>
              <a:t>regreso</a:t>
            </a:r>
            <a:r>
              <a:rPr lang="en-US" dirty="0"/>
              <a:t> del </a:t>
            </a:r>
            <a:r>
              <a:rPr lang="en-US" dirty="0" err="1"/>
              <a:t>cautiverio</a:t>
            </a:r>
            <a:endParaRPr lang="en-US" dirty="0"/>
          </a:p>
          <a:p>
            <a:r>
              <a:rPr lang="en-US" dirty="0" err="1"/>
              <a:t>Distinciones</a:t>
            </a:r>
            <a:r>
              <a:rPr lang="en-US" dirty="0"/>
              <a:t> de </a:t>
            </a:r>
            <a:r>
              <a:rPr lang="en-US" dirty="0" err="1"/>
              <a:t>creencias</a:t>
            </a:r>
            <a:r>
              <a:rPr lang="en-US" dirty="0"/>
              <a:t>:</a:t>
            </a:r>
          </a:p>
          <a:p>
            <a:pPr lvl="1"/>
            <a:r>
              <a:rPr lang="en-US" dirty="0"/>
              <a:t>Ley oral </a:t>
            </a:r>
            <a:r>
              <a:rPr lang="en-US" dirty="0" err="1"/>
              <a:t>rechazada</a:t>
            </a:r>
            <a:r>
              <a:rPr lang="en-US" dirty="0"/>
              <a:t>; La </a:t>
            </a:r>
            <a:r>
              <a:rPr lang="en-US" dirty="0" err="1"/>
              <a:t>Torá</a:t>
            </a:r>
            <a:r>
              <a:rPr lang="en-US" dirty="0"/>
              <a:t> </a:t>
            </a:r>
            <a:r>
              <a:rPr lang="en-US" dirty="0" err="1"/>
              <a:t>escrita</a:t>
            </a:r>
            <a:r>
              <a:rPr lang="en-US" dirty="0"/>
              <a:t> era la </a:t>
            </a:r>
            <a:r>
              <a:rPr lang="en-US" dirty="0" err="1"/>
              <a:t>única</a:t>
            </a:r>
            <a:r>
              <a:rPr lang="en-US" dirty="0"/>
              <a:t> </a:t>
            </a:r>
            <a:r>
              <a:rPr lang="en-US" dirty="0" err="1"/>
              <a:t>fuente</a:t>
            </a:r>
            <a:r>
              <a:rPr lang="en-US" dirty="0"/>
              <a:t> de </a:t>
            </a:r>
            <a:r>
              <a:rPr lang="en-US" dirty="0" err="1"/>
              <a:t>autoridad</a:t>
            </a:r>
            <a:r>
              <a:rPr lang="en-US" dirty="0"/>
              <a:t> </a:t>
            </a:r>
            <a:r>
              <a:rPr lang="en-US" dirty="0" err="1"/>
              <a:t>divina</a:t>
            </a:r>
            <a:endParaRPr lang="en-US" dirty="0"/>
          </a:p>
          <a:p>
            <a:pPr lvl="1"/>
            <a:r>
              <a:rPr lang="en-US" dirty="0"/>
              <a:t>No hay </a:t>
            </a:r>
            <a:r>
              <a:rPr lang="en-US" dirty="0" err="1"/>
              <a:t>destino</a:t>
            </a:r>
            <a:endParaRPr lang="en-US" dirty="0"/>
          </a:p>
          <a:p>
            <a:pPr lvl="1"/>
            <a:r>
              <a:rPr lang="en-US" dirty="0"/>
              <a:t>Dios no </a:t>
            </a:r>
            <a:r>
              <a:rPr lang="en-US" dirty="0" err="1"/>
              <a:t>hace</a:t>
            </a:r>
            <a:r>
              <a:rPr lang="en-US" dirty="0"/>
              <a:t> mal</a:t>
            </a:r>
          </a:p>
          <a:p>
            <a:pPr lvl="1"/>
            <a:r>
              <a:rPr lang="en-US" dirty="0"/>
              <a:t>El hombre </a:t>
            </a:r>
            <a:r>
              <a:rPr lang="en-US" dirty="0" err="1"/>
              <a:t>tiene</a:t>
            </a:r>
            <a:r>
              <a:rPr lang="en-US" dirty="0"/>
              <a:t> libre </a:t>
            </a:r>
            <a:r>
              <a:rPr lang="en-US" dirty="0" err="1"/>
              <a:t>albedrío</a:t>
            </a:r>
            <a:endParaRPr lang="en-US" dirty="0"/>
          </a:p>
          <a:p>
            <a:pPr lvl="1"/>
            <a:r>
              <a:rPr lang="en-US" dirty="0"/>
              <a:t>El alma no es </a:t>
            </a:r>
            <a:r>
              <a:rPr lang="en-US" dirty="0" err="1"/>
              <a:t>inmortal</a:t>
            </a:r>
            <a:r>
              <a:rPr lang="en-US" dirty="0"/>
              <a:t>; sin </a:t>
            </a:r>
            <a:r>
              <a:rPr lang="en-US" dirty="0" err="1"/>
              <a:t>vida</a:t>
            </a:r>
            <a:r>
              <a:rPr lang="en-US" dirty="0"/>
              <a:t> </a:t>
            </a:r>
            <a:r>
              <a:rPr lang="en-US" dirty="0" err="1"/>
              <a:t>después</a:t>
            </a:r>
            <a:r>
              <a:rPr lang="en-US" dirty="0"/>
              <a:t> de la </a:t>
            </a:r>
            <a:r>
              <a:rPr lang="en-US" dirty="0" err="1"/>
              <a:t>muerte</a:t>
            </a:r>
            <a:r>
              <a:rPr lang="en-US" dirty="0"/>
              <a:t>, </a:t>
            </a:r>
            <a:r>
              <a:rPr lang="en-US" dirty="0" err="1"/>
              <a:t>resurrección</a:t>
            </a:r>
            <a:r>
              <a:rPr lang="en-US" dirty="0"/>
              <a:t>, </a:t>
            </a:r>
            <a:r>
              <a:rPr lang="en-US" dirty="0" err="1"/>
              <a:t>recompensas</a:t>
            </a:r>
            <a:r>
              <a:rPr lang="en-US" dirty="0"/>
              <a:t> o </a:t>
            </a:r>
            <a:r>
              <a:rPr lang="en-US" dirty="0" err="1"/>
              <a:t>castigos</a:t>
            </a:r>
            <a:r>
              <a:rPr lang="en-US" dirty="0"/>
              <a:t> </a:t>
            </a:r>
            <a:r>
              <a:rPr lang="en-US" dirty="0" err="1"/>
              <a:t>después</a:t>
            </a:r>
            <a:r>
              <a:rPr lang="en-US" dirty="0"/>
              <a:t> de la </a:t>
            </a:r>
            <a:r>
              <a:rPr lang="en-US" dirty="0" err="1"/>
              <a:t>muerte</a:t>
            </a:r>
            <a:endParaRPr lang="en-US" dirty="0"/>
          </a:p>
          <a:p>
            <a:pPr lvl="1"/>
            <a:r>
              <a:rPr lang="en-US" dirty="0"/>
              <a:t>No hay </a:t>
            </a:r>
            <a:r>
              <a:rPr lang="en-US" dirty="0" err="1"/>
              <a:t>ángeles</a:t>
            </a:r>
            <a:r>
              <a:rPr lang="en-US" dirty="0"/>
              <a:t> de </a:t>
            </a:r>
            <a:r>
              <a:rPr lang="en-US" dirty="0" err="1"/>
              <a:t>espíritus</a:t>
            </a:r>
            <a:endParaRPr lang="en-US" dirty="0"/>
          </a:p>
        </p:txBody>
      </p:sp>
      <p:sp>
        <p:nvSpPr>
          <p:cNvPr id="4" name="Footer Placeholder 3">
            <a:extLst>
              <a:ext uri="{FF2B5EF4-FFF2-40B4-BE49-F238E27FC236}">
                <a16:creationId xmlns:a16="http://schemas.microsoft.com/office/drawing/2014/main" id="{920A8BF2-B5B6-5045-AA13-268988E198F4}"/>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8698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AE3A-0E63-F846-9856-EFA6F7E7AB38}"/>
              </a:ext>
            </a:extLst>
          </p:cNvPr>
          <p:cNvSpPr>
            <a:spLocks noGrp="1"/>
          </p:cNvSpPr>
          <p:nvPr>
            <p:ph type="title"/>
          </p:nvPr>
        </p:nvSpPr>
        <p:spPr/>
        <p:txBody>
          <a:bodyPr/>
          <a:lstStyle/>
          <a:p>
            <a:r>
              <a:rPr lang="en-US" dirty="0" err="1"/>
              <a:t>Fariseos</a:t>
            </a:r>
            <a:endParaRPr lang="en-US" dirty="0"/>
          </a:p>
        </p:txBody>
      </p:sp>
      <p:sp>
        <p:nvSpPr>
          <p:cNvPr id="3" name="Content Placeholder 2">
            <a:extLst>
              <a:ext uri="{FF2B5EF4-FFF2-40B4-BE49-F238E27FC236}">
                <a16:creationId xmlns:a16="http://schemas.microsoft.com/office/drawing/2014/main" id="{015C5B5F-301D-8143-8639-59B0C459DAC9}"/>
              </a:ext>
            </a:extLst>
          </p:cNvPr>
          <p:cNvSpPr>
            <a:spLocks noGrp="1"/>
          </p:cNvSpPr>
          <p:nvPr>
            <p:ph idx="1"/>
          </p:nvPr>
        </p:nvSpPr>
        <p:spPr/>
        <p:txBody>
          <a:bodyPr>
            <a:normAutofit/>
          </a:bodyPr>
          <a:lstStyle/>
          <a:p>
            <a:r>
              <a:rPr lang="en-US" dirty="0" err="1"/>
              <a:t>Viene</a:t>
            </a:r>
            <a:r>
              <a:rPr lang="en-US" dirty="0"/>
              <a:t> de una palabra que </a:t>
            </a:r>
            <a:r>
              <a:rPr lang="en-US" dirty="0" err="1"/>
              <a:t>significa</a:t>
            </a:r>
            <a:r>
              <a:rPr lang="en-US" dirty="0"/>
              <a:t> </a:t>
            </a:r>
            <a:r>
              <a:rPr lang="en-US" dirty="0" err="1"/>
              <a:t>separado</a:t>
            </a:r>
            <a:r>
              <a:rPr lang="en-US" dirty="0"/>
              <a:t> o </a:t>
            </a:r>
            <a:r>
              <a:rPr lang="en-US" dirty="0" err="1"/>
              <a:t>apartado</a:t>
            </a:r>
            <a:endParaRPr lang="en-US" dirty="0"/>
          </a:p>
          <a:p>
            <a:r>
              <a:rPr lang="en-US" dirty="0"/>
              <a:t>Un </a:t>
            </a:r>
            <a:r>
              <a:rPr lang="en-US" dirty="0" err="1"/>
              <a:t>movimiento</a:t>
            </a:r>
            <a:r>
              <a:rPr lang="en-US" dirty="0"/>
              <a:t> </a:t>
            </a:r>
            <a:r>
              <a:rPr lang="en-US" dirty="0" err="1"/>
              <a:t>político</a:t>
            </a:r>
            <a:r>
              <a:rPr lang="en-US" dirty="0"/>
              <a:t> (</a:t>
            </a:r>
            <a:r>
              <a:rPr lang="en-US" dirty="0" err="1"/>
              <a:t>partido</a:t>
            </a:r>
            <a:r>
              <a:rPr lang="en-US" dirty="0"/>
              <a:t> </a:t>
            </a:r>
            <a:r>
              <a:rPr lang="en-US" dirty="0" err="1"/>
              <a:t>separatista</a:t>
            </a:r>
            <a:r>
              <a:rPr lang="en-US" dirty="0"/>
              <a:t>) y una </a:t>
            </a:r>
            <a:r>
              <a:rPr lang="en-US" dirty="0" err="1"/>
              <a:t>escuela</a:t>
            </a:r>
            <a:r>
              <a:rPr lang="en-US" dirty="0"/>
              <a:t> de </a:t>
            </a:r>
            <a:r>
              <a:rPr lang="en-US" dirty="0" err="1"/>
              <a:t>pensamiento</a:t>
            </a:r>
            <a:r>
              <a:rPr lang="en-US" dirty="0"/>
              <a:t> que </a:t>
            </a:r>
            <a:r>
              <a:rPr lang="en-US" dirty="0" err="1"/>
              <a:t>busca</a:t>
            </a:r>
            <a:r>
              <a:rPr lang="en-US" dirty="0"/>
              <a:t> </a:t>
            </a:r>
            <a:r>
              <a:rPr lang="en-US" dirty="0" err="1"/>
              <a:t>reformar</a:t>
            </a:r>
            <a:r>
              <a:rPr lang="en-US" dirty="0"/>
              <a:t> el </a:t>
            </a:r>
            <a:r>
              <a:rPr lang="en-US" dirty="0" err="1"/>
              <a:t>sistema</a:t>
            </a:r>
            <a:r>
              <a:rPr lang="en-US" dirty="0"/>
              <a:t> </a:t>
            </a:r>
            <a:r>
              <a:rPr lang="en-US" dirty="0" err="1"/>
              <a:t>político</a:t>
            </a:r>
            <a:r>
              <a:rPr lang="en-US" dirty="0"/>
              <a:t> y religioso</a:t>
            </a:r>
          </a:p>
          <a:p>
            <a:r>
              <a:rPr lang="en-US" dirty="0" err="1"/>
              <a:t>Líderes</a:t>
            </a:r>
            <a:r>
              <a:rPr lang="en-US" dirty="0"/>
              <a:t> </a:t>
            </a:r>
            <a:r>
              <a:rPr lang="en-US" dirty="0" err="1"/>
              <a:t>primarios</a:t>
            </a:r>
            <a:r>
              <a:rPr lang="en-US" dirty="0"/>
              <a:t> </a:t>
            </a:r>
            <a:r>
              <a:rPr lang="en-US" dirty="0" err="1"/>
              <a:t>en</a:t>
            </a:r>
            <a:r>
              <a:rPr lang="en-US" dirty="0"/>
              <a:t> </a:t>
            </a:r>
            <a:r>
              <a:rPr lang="en-US" dirty="0" err="1"/>
              <a:t>sinagogas</a:t>
            </a:r>
            <a:r>
              <a:rPr lang="en-US" dirty="0"/>
              <a:t> locales y </a:t>
            </a:r>
            <a:r>
              <a:rPr lang="en-US" dirty="0" err="1"/>
              <a:t>estudio</a:t>
            </a:r>
            <a:r>
              <a:rPr lang="en-US" dirty="0"/>
              <a:t> de </a:t>
            </a:r>
            <a:r>
              <a:rPr lang="en-US" dirty="0" err="1"/>
              <a:t>Torá</a:t>
            </a:r>
            <a:endParaRPr lang="en-US" dirty="0"/>
          </a:p>
          <a:p>
            <a:r>
              <a:rPr lang="en-US" dirty="0" err="1"/>
              <a:t>Creía</a:t>
            </a:r>
            <a:r>
              <a:rPr lang="en-US" dirty="0"/>
              <a:t> que </a:t>
            </a:r>
            <a:r>
              <a:rPr lang="en-US" dirty="0" err="1"/>
              <a:t>todos</a:t>
            </a:r>
            <a:r>
              <a:rPr lang="en-US" dirty="0"/>
              <a:t> los </a:t>
            </a:r>
            <a:r>
              <a:rPr lang="en-US" dirty="0" err="1"/>
              <a:t>judíos</a:t>
            </a:r>
            <a:r>
              <a:rPr lang="en-US" dirty="0"/>
              <a:t> </a:t>
            </a:r>
            <a:r>
              <a:rPr lang="en-US" dirty="0" err="1"/>
              <a:t>debían</a:t>
            </a:r>
            <a:r>
              <a:rPr lang="en-US" dirty="0"/>
              <a:t> </a:t>
            </a:r>
            <a:r>
              <a:rPr lang="en-US" dirty="0" err="1"/>
              <a:t>seguir</a:t>
            </a:r>
            <a:r>
              <a:rPr lang="en-US" dirty="0"/>
              <a:t> las </a:t>
            </a:r>
            <a:r>
              <a:rPr lang="en-US" dirty="0" err="1"/>
              <a:t>leyes</a:t>
            </a:r>
            <a:r>
              <a:rPr lang="en-US" dirty="0"/>
              <a:t> de </a:t>
            </a:r>
            <a:r>
              <a:rPr lang="en-US" dirty="0" err="1"/>
              <a:t>pureza</a:t>
            </a:r>
            <a:r>
              <a:rPr lang="en-US" dirty="0"/>
              <a:t> </a:t>
            </a:r>
            <a:r>
              <a:rPr lang="en-US" dirty="0" err="1"/>
              <a:t>judías</a:t>
            </a:r>
            <a:r>
              <a:rPr lang="en-US" dirty="0"/>
              <a:t> (</a:t>
            </a:r>
            <a:r>
              <a:rPr lang="en-US" dirty="0" err="1"/>
              <a:t>incluso</a:t>
            </a:r>
            <a:r>
              <a:rPr lang="en-US" dirty="0"/>
              <a:t> </a:t>
            </a:r>
            <a:r>
              <a:rPr lang="en-US" dirty="0" err="1"/>
              <a:t>fuera</a:t>
            </a:r>
            <a:r>
              <a:rPr lang="en-US" dirty="0"/>
              <a:t> del </a:t>
            </a:r>
            <a:r>
              <a:rPr lang="en-US" dirty="0" err="1"/>
              <a:t>templo</a:t>
            </a:r>
            <a:r>
              <a:rPr lang="en-US" dirty="0"/>
              <a:t>)</a:t>
            </a:r>
          </a:p>
          <a:p>
            <a:r>
              <a:rPr lang="en-US" dirty="0" err="1"/>
              <a:t>Hizo</a:t>
            </a:r>
            <a:r>
              <a:rPr lang="en-US" dirty="0"/>
              <a:t> </a:t>
            </a:r>
            <a:r>
              <a:rPr lang="en-US" dirty="0" err="1"/>
              <a:t>hincapié</a:t>
            </a:r>
            <a:r>
              <a:rPr lang="en-US" dirty="0"/>
              <a:t> </a:t>
            </a:r>
            <a:r>
              <a:rPr lang="en-US" dirty="0" err="1"/>
              <a:t>en</a:t>
            </a:r>
            <a:r>
              <a:rPr lang="en-US" dirty="0"/>
              <a:t> la ley oral y la </a:t>
            </a:r>
            <a:r>
              <a:rPr lang="en-US" dirty="0" err="1"/>
              <a:t>tradición</a:t>
            </a:r>
            <a:r>
              <a:rPr lang="en-US" dirty="0"/>
              <a:t> de la </a:t>
            </a:r>
            <a:r>
              <a:rPr lang="en-US" dirty="0" err="1"/>
              <a:t>interpretación</a:t>
            </a:r>
            <a:r>
              <a:rPr lang="en-US" dirty="0"/>
              <a:t>.</a:t>
            </a:r>
          </a:p>
          <a:p>
            <a:r>
              <a:rPr lang="en-US" dirty="0"/>
              <a:t>Se </a:t>
            </a:r>
            <a:r>
              <a:rPr lang="en-US" dirty="0" err="1"/>
              <a:t>opuso</a:t>
            </a:r>
            <a:r>
              <a:rPr lang="en-US" dirty="0"/>
              <a:t> a la </a:t>
            </a:r>
            <a:r>
              <a:rPr lang="en-US" dirty="0" err="1"/>
              <a:t>expansión</a:t>
            </a:r>
            <a:r>
              <a:rPr lang="en-US" dirty="0"/>
              <a:t> y </a:t>
            </a:r>
            <a:r>
              <a:rPr lang="en-US" dirty="0" err="1"/>
              <a:t>conversión</a:t>
            </a:r>
            <a:r>
              <a:rPr lang="en-US" dirty="0"/>
              <a:t> </a:t>
            </a:r>
            <a:r>
              <a:rPr lang="en-US" dirty="0" err="1"/>
              <a:t>forzada</a:t>
            </a:r>
            <a:r>
              <a:rPr lang="en-US" dirty="0"/>
              <a:t> de </a:t>
            </a:r>
            <a:r>
              <a:rPr lang="en-US" dirty="0" err="1"/>
              <a:t>otros</a:t>
            </a:r>
            <a:r>
              <a:rPr lang="en-US" dirty="0"/>
              <a:t> pueblos</a:t>
            </a:r>
          </a:p>
        </p:txBody>
      </p:sp>
      <p:sp>
        <p:nvSpPr>
          <p:cNvPr id="4" name="Footer Placeholder 3">
            <a:extLst>
              <a:ext uri="{FF2B5EF4-FFF2-40B4-BE49-F238E27FC236}">
                <a16:creationId xmlns:a16="http://schemas.microsoft.com/office/drawing/2014/main" id="{0A815658-CF5A-F74D-ACEB-8E75D1D888BA}"/>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9111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0999-4695-8F4C-848B-6A11DDFE5CFC}"/>
              </a:ext>
            </a:extLst>
          </p:cNvPr>
          <p:cNvSpPr>
            <a:spLocks noGrp="1"/>
          </p:cNvSpPr>
          <p:nvPr>
            <p:ph type="title"/>
          </p:nvPr>
        </p:nvSpPr>
        <p:spPr/>
        <p:txBody>
          <a:bodyPr/>
          <a:lstStyle/>
          <a:p>
            <a:r>
              <a:rPr lang="en-US" dirty="0" err="1"/>
              <a:t>Esenios</a:t>
            </a:r>
            <a:endParaRPr lang="en-US" dirty="0"/>
          </a:p>
        </p:txBody>
      </p:sp>
      <p:sp>
        <p:nvSpPr>
          <p:cNvPr id="3" name="Content Placeholder 2">
            <a:extLst>
              <a:ext uri="{FF2B5EF4-FFF2-40B4-BE49-F238E27FC236}">
                <a16:creationId xmlns:a16="http://schemas.microsoft.com/office/drawing/2014/main" id="{F570E084-0671-C848-BC82-70A46059B559}"/>
              </a:ext>
            </a:extLst>
          </p:cNvPr>
          <p:cNvSpPr>
            <a:spLocks noGrp="1"/>
          </p:cNvSpPr>
          <p:nvPr>
            <p:ph idx="1"/>
          </p:nvPr>
        </p:nvSpPr>
        <p:spPr/>
        <p:txBody>
          <a:bodyPr>
            <a:normAutofit lnSpcReduction="10000"/>
          </a:bodyPr>
          <a:lstStyle/>
          <a:p>
            <a:r>
              <a:rPr lang="en-US" dirty="0" err="1"/>
              <a:t>Probablemente</a:t>
            </a:r>
            <a:r>
              <a:rPr lang="en-US" dirty="0"/>
              <a:t> </a:t>
            </a:r>
            <a:r>
              <a:rPr lang="en-US" dirty="0" err="1"/>
              <a:t>derivado</a:t>
            </a:r>
            <a:r>
              <a:rPr lang="en-US" dirty="0"/>
              <a:t> de una palabra que </a:t>
            </a:r>
            <a:r>
              <a:rPr lang="en-US" dirty="0" err="1"/>
              <a:t>significa</a:t>
            </a:r>
            <a:r>
              <a:rPr lang="en-US" dirty="0"/>
              <a:t> </a:t>
            </a:r>
            <a:r>
              <a:rPr lang="en-US" dirty="0" err="1"/>
              <a:t>santidad</a:t>
            </a:r>
            <a:r>
              <a:rPr lang="en-US" dirty="0"/>
              <a:t>.</a:t>
            </a:r>
          </a:p>
          <a:p>
            <a:r>
              <a:rPr lang="en-US" dirty="0" err="1"/>
              <a:t>Varios</a:t>
            </a:r>
            <a:r>
              <a:rPr lang="en-US" dirty="0"/>
              <a:t> </a:t>
            </a:r>
            <a:r>
              <a:rPr lang="en-US" dirty="0" err="1"/>
              <a:t>grupos</a:t>
            </a:r>
            <a:r>
              <a:rPr lang="en-US" dirty="0"/>
              <a:t> que se </a:t>
            </a:r>
            <a:r>
              <a:rPr lang="en-US" dirty="0" err="1"/>
              <a:t>separan</a:t>
            </a:r>
            <a:r>
              <a:rPr lang="en-US" dirty="0"/>
              <a:t> de la </a:t>
            </a:r>
            <a:r>
              <a:rPr lang="en-US" dirty="0" err="1"/>
              <a:t>sociedad</a:t>
            </a:r>
            <a:r>
              <a:rPr lang="en-US" dirty="0"/>
              <a:t> para </a:t>
            </a:r>
            <a:r>
              <a:rPr lang="en-US" dirty="0" err="1"/>
              <a:t>vivir</a:t>
            </a:r>
            <a:r>
              <a:rPr lang="en-US" dirty="0"/>
              <a:t> una </a:t>
            </a:r>
            <a:r>
              <a:rPr lang="en-US" dirty="0" err="1"/>
              <a:t>vida</a:t>
            </a:r>
            <a:r>
              <a:rPr lang="en-US" dirty="0"/>
              <a:t> </a:t>
            </a:r>
            <a:r>
              <a:rPr lang="en-US" dirty="0" err="1"/>
              <a:t>comunitaria</a:t>
            </a:r>
            <a:r>
              <a:rPr lang="en-US" dirty="0"/>
              <a:t> y </a:t>
            </a:r>
            <a:r>
              <a:rPr lang="en-US" dirty="0" err="1"/>
              <a:t>ascética</a:t>
            </a:r>
            <a:r>
              <a:rPr lang="en-US" dirty="0"/>
              <a:t> (a menudo </a:t>
            </a:r>
            <a:r>
              <a:rPr lang="en-US" dirty="0" err="1"/>
              <a:t>en</a:t>
            </a:r>
            <a:r>
              <a:rPr lang="en-US" dirty="0"/>
              <a:t> </a:t>
            </a:r>
            <a:r>
              <a:rPr lang="en-US" dirty="0" err="1"/>
              <a:t>comparación</a:t>
            </a:r>
            <a:r>
              <a:rPr lang="en-US" dirty="0"/>
              <a:t> con las </a:t>
            </a:r>
            <a:r>
              <a:rPr lang="en-US" dirty="0" err="1"/>
              <a:t>órdenes</a:t>
            </a:r>
            <a:r>
              <a:rPr lang="en-US" dirty="0"/>
              <a:t> </a:t>
            </a:r>
            <a:r>
              <a:rPr lang="en-US" dirty="0" err="1"/>
              <a:t>monásticas</a:t>
            </a:r>
            <a:r>
              <a:rPr lang="en-US" dirty="0"/>
              <a:t> </a:t>
            </a:r>
            <a:r>
              <a:rPr lang="en-US" dirty="0" err="1"/>
              <a:t>católicas</a:t>
            </a:r>
            <a:r>
              <a:rPr lang="en-US" dirty="0"/>
              <a:t> </a:t>
            </a:r>
            <a:r>
              <a:rPr lang="en-US" dirty="0" err="1"/>
              <a:t>romanas</a:t>
            </a:r>
            <a:r>
              <a:rPr lang="en-US" dirty="0"/>
              <a:t>)</a:t>
            </a:r>
          </a:p>
          <a:p>
            <a:r>
              <a:rPr lang="en-US" dirty="0" err="1"/>
              <a:t>Practica</a:t>
            </a:r>
            <a:r>
              <a:rPr lang="en-US" dirty="0"/>
              <a:t> del </a:t>
            </a:r>
            <a:r>
              <a:rPr lang="en-US" dirty="0" err="1"/>
              <a:t>baño</a:t>
            </a:r>
            <a:r>
              <a:rPr lang="en-US" dirty="0"/>
              <a:t> ritual (</a:t>
            </a:r>
            <a:r>
              <a:rPr lang="en-US" dirty="0" err="1"/>
              <a:t>bautismo</a:t>
            </a:r>
            <a:r>
              <a:rPr lang="en-US" dirty="0"/>
              <a:t>), el </a:t>
            </a:r>
            <a:r>
              <a:rPr lang="en-US" dirty="0" err="1"/>
              <a:t>celibato</a:t>
            </a:r>
            <a:r>
              <a:rPr lang="en-US" dirty="0"/>
              <a:t> del </a:t>
            </a:r>
            <a:r>
              <a:rPr lang="en-US" dirty="0" err="1"/>
              <a:t>liderazgo</a:t>
            </a:r>
            <a:r>
              <a:rPr lang="en-US" dirty="0"/>
              <a:t> y el </a:t>
            </a:r>
            <a:r>
              <a:rPr lang="en-US" dirty="0" err="1"/>
              <a:t>servicio</a:t>
            </a:r>
            <a:endParaRPr lang="en-US" dirty="0"/>
          </a:p>
          <a:p>
            <a:r>
              <a:rPr lang="en-US" dirty="0"/>
              <a:t>La </a:t>
            </a:r>
            <a:r>
              <a:rPr lang="en-US" dirty="0" err="1"/>
              <a:t>mayoría</a:t>
            </a:r>
            <a:r>
              <a:rPr lang="en-US" dirty="0"/>
              <a:t> </a:t>
            </a:r>
            <a:r>
              <a:rPr lang="en-US" dirty="0" err="1"/>
              <a:t>vivía</a:t>
            </a:r>
            <a:r>
              <a:rPr lang="en-US" dirty="0"/>
              <a:t> de </a:t>
            </a:r>
            <a:r>
              <a:rPr lang="en-US" dirty="0" err="1"/>
              <a:t>acuerdo</a:t>
            </a:r>
            <a:r>
              <a:rPr lang="en-US" dirty="0"/>
              <a:t> con un </a:t>
            </a:r>
            <a:r>
              <a:rPr lang="en-US" dirty="0" err="1"/>
              <a:t>código</a:t>
            </a:r>
            <a:r>
              <a:rPr lang="en-US" dirty="0"/>
              <a:t> </a:t>
            </a:r>
            <a:r>
              <a:rPr lang="en-US" dirty="0" err="1"/>
              <a:t>estricto</a:t>
            </a:r>
            <a:r>
              <a:rPr lang="en-US" dirty="0"/>
              <a:t>, </a:t>
            </a:r>
            <a:r>
              <a:rPr lang="en-US" dirty="0" err="1"/>
              <a:t>basado</a:t>
            </a:r>
            <a:r>
              <a:rPr lang="en-US" dirty="0"/>
              <a:t> solo </a:t>
            </a:r>
            <a:r>
              <a:rPr lang="en-US" dirty="0" err="1"/>
              <a:t>en</a:t>
            </a:r>
            <a:r>
              <a:rPr lang="en-US" dirty="0"/>
              <a:t> las </a:t>
            </a:r>
            <a:r>
              <a:rPr lang="en-US" dirty="0" err="1"/>
              <a:t>escrituras</a:t>
            </a:r>
            <a:endParaRPr lang="en-US" dirty="0"/>
          </a:p>
          <a:p>
            <a:r>
              <a:rPr lang="en-US" dirty="0" err="1"/>
              <a:t>Normalmente</a:t>
            </a:r>
            <a:r>
              <a:rPr lang="en-US" dirty="0"/>
              <a:t> no </a:t>
            </a:r>
            <a:r>
              <a:rPr lang="en-US" dirty="0" err="1"/>
              <a:t>participaba</a:t>
            </a:r>
            <a:r>
              <a:rPr lang="en-US" dirty="0"/>
              <a:t> </a:t>
            </a:r>
            <a:r>
              <a:rPr lang="en-US" dirty="0" err="1"/>
              <a:t>en</a:t>
            </a:r>
            <a:r>
              <a:rPr lang="en-US" dirty="0"/>
              <a:t> el </a:t>
            </a:r>
            <a:r>
              <a:rPr lang="en-US" dirty="0" err="1"/>
              <a:t>sistema</a:t>
            </a:r>
            <a:r>
              <a:rPr lang="en-US" dirty="0"/>
              <a:t> de </a:t>
            </a:r>
            <a:r>
              <a:rPr lang="en-US" dirty="0" err="1"/>
              <a:t>sacrificios</a:t>
            </a:r>
            <a:endParaRPr lang="en-US" dirty="0"/>
          </a:p>
          <a:p>
            <a:r>
              <a:rPr lang="en-US" dirty="0"/>
              <a:t>La </a:t>
            </a:r>
            <a:r>
              <a:rPr lang="en-US" dirty="0" err="1"/>
              <a:t>comunidad</a:t>
            </a:r>
            <a:r>
              <a:rPr lang="en-US" dirty="0"/>
              <a:t> de </a:t>
            </a:r>
            <a:r>
              <a:rPr lang="en-US" dirty="0" err="1"/>
              <a:t>Qumrán</a:t>
            </a:r>
            <a:r>
              <a:rPr lang="en-US" dirty="0"/>
              <a:t> (</a:t>
            </a:r>
            <a:r>
              <a:rPr lang="en-US" dirty="0" err="1"/>
              <a:t>probablemente</a:t>
            </a:r>
            <a:r>
              <a:rPr lang="en-US" dirty="0"/>
              <a:t> </a:t>
            </a:r>
            <a:r>
              <a:rPr lang="en-US" dirty="0" err="1"/>
              <a:t>Esenios</a:t>
            </a:r>
            <a:r>
              <a:rPr lang="en-US" dirty="0"/>
              <a:t>) </a:t>
            </a:r>
            <a:r>
              <a:rPr lang="en-US" dirty="0" err="1"/>
              <a:t>demostran</a:t>
            </a:r>
            <a:r>
              <a:rPr lang="en-US" dirty="0"/>
              <a:t> un </a:t>
            </a:r>
            <a:r>
              <a:rPr lang="en-US" dirty="0" err="1"/>
              <a:t>sistema</a:t>
            </a:r>
            <a:r>
              <a:rPr lang="en-US" dirty="0"/>
              <a:t> </a:t>
            </a:r>
            <a:r>
              <a:rPr lang="en-US" dirty="0" err="1"/>
              <a:t>mesiánico</a:t>
            </a:r>
            <a:r>
              <a:rPr lang="en-US" dirty="0"/>
              <a:t> de </a:t>
            </a:r>
            <a:r>
              <a:rPr lang="en-US" dirty="0" err="1"/>
              <a:t>interpretación</a:t>
            </a:r>
            <a:r>
              <a:rPr lang="en-US" dirty="0"/>
              <a:t>, </a:t>
            </a:r>
            <a:r>
              <a:rPr lang="en-US" dirty="0" err="1"/>
              <a:t>esperando</a:t>
            </a:r>
            <a:r>
              <a:rPr lang="en-US" dirty="0"/>
              <a:t> la </a:t>
            </a:r>
            <a:r>
              <a:rPr lang="en-US" dirty="0" err="1"/>
              <a:t>ruptura</a:t>
            </a:r>
            <a:r>
              <a:rPr lang="en-US" dirty="0"/>
              <a:t> de un </a:t>
            </a:r>
            <a:r>
              <a:rPr lang="en-US" dirty="0" err="1"/>
              <a:t>reino</a:t>
            </a:r>
            <a:r>
              <a:rPr lang="en-US" dirty="0"/>
              <a:t> </a:t>
            </a:r>
            <a:r>
              <a:rPr lang="en-US" dirty="0" err="1"/>
              <a:t>mesiánico</a:t>
            </a:r>
            <a:endParaRPr lang="en-US" dirty="0"/>
          </a:p>
        </p:txBody>
      </p:sp>
      <p:sp>
        <p:nvSpPr>
          <p:cNvPr id="4" name="Footer Placeholder 3">
            <a:extLst>
              <a:ext uri="{FF2B5EF4-FFF2-40B4-BE49-F238E27FC236}">
                <a16:creationId xmlns:a16="http://schemas.microsoft.com/office/drawing/2014/main" id="{DAC07085-AB65-4C43-A595-A82BB2FB0AF1}"/>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39695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AE3A-0E63-F846-9856-EFA6F7E7AB38}"/>
              </a:ext>
            </a:extLst>
          </p:cNvPr>
          <p:cNvSpPr>
            <a:spLocks noGrp="1"/>
          </p:cNvSpPr>
          <p:nvPr>
            <p:ph type="title"/>
          </p:nvPr>
        </p:nvSpPr>
        <p:spPr/>
        <p:txBody>
          <a:bodyPr/>
          <a:lstStyle/>
          <a:p>
            <a:r>
              <a:rPr lang="en-US" dirty="0"/>
              <a:t>Guerra civil</a:t>
            </a:r>
          </a:p>
        </p:txBody>
      </p:sp>
      <p:sp>
        <p:nvSpPr>
          <p:cNvPr id="3" name="Content Placeholder 2">
            <a:extLst>
              <a:ext uri="{FF2B5EF4-FFF2-40B4-BE49-F238E27FC236}">
                <a16:creationId xmlns:a16="http://schemas.microsoft.com/office/drawing/2014/main" id="{015C5B5F-301D-8143-8639-59B0C459DAC9}"/>
              </a:ext>
            </a:extLst>
          </p:cNvPr>
          <p:cNvSpPr>
            <a:spLocks noGrp="1"/>
          </p:cNvSpPr>
          <p:nvPr>
            <p:ph idx="1"/>
          </p:nvPr>
        </p:nvSpPr>
        <p:spPr>
          <a:xfrm>
            <a:off x="1103312" y="1192378"/>
            <a:ext cx="9196490" cy="5288889"/>
          </a:xfrm>
        </p:spPr>
        <p:txBody>
          <a:bodyPr>
            <a:normAutofit fontScale="70000" lnSpcReduction="20000"/>
          </a:bodyPr>
          <a:lstStyle/>
          <a:p>
            <a:r>
              <a:rPr lang="en-US" dirty="0"/>
              <a:t>El </a:t>
            </a:r>
            <a:r>
              <a:rPr lang="en-US" dirty="0" err="1"/>
              <a:t>fariseo</a:t>
            </a:r>
            <a:r>
              <a:rPr lang="en-US" dirty="0"/>
              <a:t> </a:t>
            </a:r>
            <a:r>
              <a:rPr lang="en-US" dirty="0" err="1"/>
              <a:t>llamado</a:t>
            </a:r>
            <a:r>
              <a:rPr lang="en-US" dirty="0"/>
              <a:t> Eleazer </a:t>
            </a:r>
            <a:r>
              <a:rPr lang="en-US" dirty="0" err="1"/>
              <a:t>intentó</a:t>
            </a:r>
            <a:r>
              <a:rPr lang="en-US" dirty="0"/>
              <a:t> </a:t>
            </a:r>
            <a:r>
              <a:rPr lang="en-US" dirty="0" err="1"/>
              <a:t>obligar</a:t>
            </a:r>
            <a:r>
              <a:rPr lang="en-US" dirty="0"/>
              <a:t> a Juan </a:t>
            </a:r>
            <a:r>
              <a:rPr lang="en-US" dirty="0" err="1"/>
              <a:t>Hircano</a:t>
            </a:r>
            <a:r>
              <a:rPr lang="en-US" dirty="0"/>
              <a:t> a </a:t>
            </a:r>
            <a:r>
              <a:rPr lang="en-US" dirty="0" err="1"/>
              <a:t>renunciar</a:t>
            </a:r>
            <a:r>
              <a:rPr lang="en-US" dirty="0"/>
              <a:t> al </a:t>
            </a:r>
            <a:r>
              <a:rPr lang="en-US" dirty="0" err="1"/>
              <a:t>papel</a:t>
            </a:r>
            <a:r>
              <a:rPr lang="en-US" dirty="0"/>
              <a:t> de sumo </a:t>
            </a:r>
            <a:r>
              <a:rPr lang="en-US" dirty="0" err="1"/>
              <a:t>sacerdote</a:t>
            </a:r>
            <a:r>
              <a:rPr lang="en-US" dirty="0"/>
              <a:t>, por lo que </a:t>
            </a:r>
            <a:r>
              <a:rPr lang="en-US" dirty="0" err="1"/>
              <a:t>Hircano</a:t>
            </a:r>
            <a:r>
              <a:rPr lang="en-US" dirty="0"/>
              <a:t> </a:t>
            </a:r>
            <a:r>
              <a:rPr lang="en-US" dirty="0" err="1"/>
              <a:t>reprimió</a:t>
            </a:r>
            <a:r>
              <a:rPr lang="en-US" dirty="0"/>
              <a:t> a los </a:t>
            </a:r>
            <a:r>
              <a:rPr lang="en-US" dirty="0" err="1"/>
              <a:t>fariseos</a:t>
            </a:r>
            <a:r>
              <a:rPr lang="en-US" dirty="0"/>
              <a:t> y </a:t>
            </a:r>
            <a:r>
              <a:rPr lang="en-US" dirty="0" err="1"/>
              <a:t>apoyó</a:t>
            </a:r>
            <a:r>
              <a:rPr lang="en-US" dirty="0"/>
              <a:t> al </a:t>
            </a:r>
            <a:r>
              <a:rPr lang="en-US" dirty="0" err="1"/>
              <a:t>partido</a:t>
            </a:r>
            <a:r>
              <a:rPr lang="en-US" dirty="0"/>
              <a:t> </a:t>
            </a:r>
            <a:r>
              <a:rPr lang="en-US" dirty="0" err="1"/>
              <a:t>saduceo</a:t>
            </a:r>
            <a:endParaRPr lang="en-US" dirty="0"/>
          </a:p>
          <a:p>
            <a:r>
              <a:rPr lang="en-US" dirty="0" err="1"/>
              <a:t>Su</a:t>
            </a:r>
            <a:r>
              <a:rPr lang="en-US" dirty="0"/>
              <a:t> </a:t>
            </a:r>
            <a:r>
              <a:rPr lang="en-US" dirty="0" err="1"/>
              <a:t>hijo</a:t>
            </a:r>
            <a:r>
              <a:rPr lang="en-US" dirty="0"/>
              <a:t>, Alejandro </a:t>
            </a:r>
            <a:r>
              <a:rPr lang="en-US" dirty="0" err="1"/>
              <a:t>Janneo</a:t>
            </a:r>
            <a:r>
              <a:rPr lang="en-US" dirty="0"/>
              <a:t>, </a:t>
            </a:r>
            <a:r>
              <a:rPr lang="en-US" dirty="0" err="1"/>
              <a:t>demostró</a:t>
            </a:r>
            <a:r>
              <a:rPr lang="en-US" dirty="0"/>
              <a:t> </a:t>
            </a:r>
            <a:r>
              <a:rPr lang="en-US" dirty="0" err="1"/>
              <a:t>su</a:t>
            </a:r>
            <a:r>
              <a:rPr lang="en-US" dirty="0"/>
              <a:t> </a:t>
            </a:r>
            <a:r>
              <a:rPr lang="en-US" dirty="0" err="1"/>
              <a:t>disgusto</a:t>
            </a:r>
            <a:r>
              <a:rPr lang="en-US" dirty="0"/>
              <a:t> con los </a:t>
            </a:r>
            <a:r>
              <a:rPr lang="en-US" dirty="0" err="1"/>
              <a:t>fariseos</a:t>
            </a:r>
            <a:r>
              <a:rPr lang="en-US" dirty="0"/>
              <a:t> </a:t>
            </a:r>
            <a:r>
              <a:rPr lang="en-US" dirty="0" err="1"/>
              <a:t>cambiando</a:t>
            </a:r>
            <a:r>
              <a:rPr lang="en-US" dirty="0"/>
              <a:t> la </a:t>
            </a:r>
            <a:r>
              <a:rPr lang="en-US" dirty="0" err="1"/>
              <a:t>ceremonia</a:t>
            </a:r>
            <a:r>
              <a:rPr lang="en-US" dirty="0"/>
              <a:t> de </a:t>
            </a:r>
            <a:r>
              <a:rPr lang="en-US" dirty="0" err="1"/>
              <a:t>libación</a:t>
            </a:r>
            <a:r>
              <a:rPr lang="en-US" dirty="0"/>
              <a:t> </a:t>
            </a:r>
            <a:r>
              <a:rPr lang="en-US" dirty="0" err="1"/>
              <a:t>durante</a:t>
            </a:r>
            <a:r>
              <a:rPr lang="en-US" dirty="0"/>
              <a:t> la Fiesta de los </a:t>
            </a:r>
            <a:r>
              <a:rPr lang="en-US" dirty="0" err="1"/>
              <a:t>Tabernáculos</a:t>
            </a:r>
            <a:r>
              <a:rPr lang="en-US" dirty="0"/>
              <a:t> y </a:t>
            </a:r>
            <a:r>
              <a:rPr lang="en-US" dirty="0" err="1"/>
              <a:t>volviendo</a:t>
            </a:r>
            <a:r>
              <a:rPr lang="en-US" dirty="0"/>
              <a:t> </a:t>
            </a:r>
            <a:r>
              <a:rPr lang="en-US" dirty="0" err="1"/>
              <a:t>tropas</a:t>
            </a:r>
            <a:r>
              <a:rPr lang="en-US" dirty="0"/>
              <a:t> contra los que lo </a:t>
            </a:r>
            <a:r>
              <a:rPr lang="en-US" dirty="0" err="1"/>
              <a:t>insultaban</a:t>
            </a:r>
            <a:r>
              <a:rPr lang="en-US" dirty="0"/>
              <a:t>, </a:t>
            </a:r>
            <a:r>
              <a:rPr lang="en-US" dirty="0" err="1"/>
              <a:t>pero</a:t>
            </a:r>
            <a:r>
              <a:rPr lang="en-US" dirty="0"/>
              <a:t> </a:t>
            </a:r>
            <a:r>
              <a:rPr lang="en-US" dirty="0" err="1"/>
              <a:t>su</a:t>
            </a:r>
            <a:r>
              <a:rPr lang="en-US" dirty="0"/>
              <a:t> </a:t>
            </a:r>
            <a:r>
              <a:rPr lang="en-US" dirty="0" err="1"/>
              <a:t>esposa</a:t>
            </a:r>
            <a:r>
              <a:rPr lang="en-US" dirty="0"/>
              <a:t> (que lo </a:t>
            </a:r>
            <a:r>
              <a:rPr lang="en-US" dirty="0" err="1"/>
              <a:t>sucedió</a:t>
            </a:r>
            <a:r>
              <a:rPr lang="en-US" dirty="0"/>
              <a:t>) </a:t>
            </a:r>
            <a:r>
              <a:rPr lang="en-US" dirty="0" err="1"/>
              <a:t>apoyó</a:t>
            </a:r>
            <a:r>
              <a:rPr lang="en-US" dirty="0"/>
              <a:t> a los </a:t>
            </a:r>
            <a:r>
              <a:rPr lang="en-US" dirty="0" err="1"/>
              <a:t>fariseos</a:t>
            </a:r>
            <a:endParaRPr lang="en-US" dirty="0"/>
          </a:p>
          <a:p>
            <a:r>
              <a:rPr lang="en-US" dirty="0" err="1"/>
              <a:t>Su</a:t>
            </a:r>
            <a:r>
              <a:rPr lang="en-US" dirty="0"/>
              <a:t> </a:t>
            </a:r>
            <a:r>
              <a:rPr lang="en-US" dirty="0" err="1"/>
              <a:t>hijo</a:t>
            </a:r>
            <a:r>
              <a:rPr lang="en-US" dirty="0"/>
              <a:t> mayor, </a:t>
            </a:r>
            <a:r>
              <a:rPr lang="en-US" dirty="0" err="1"/>
              <a:t>Hircano</a:t>
            </a:r>
            <a:r>
              <a:rPr lang="en-US" dirty="0"/>
              <a:t> II, </a:t>
            </a:r>
            <a:r>
              <a:rPr lang="en-US" dirty="0" err="1"/>
              <a:t>fue</a:t>
            </a:r>
            <a:r>
              <a:rPr lang="en-US" dirty="0"/>
              <a:t> </a:t>
            </a:r>
            <a:r>
              <a:rPr lang="en-US" dirty="0" err="1"/>
              <a:t>nombrado</a:t>
            </a:r>
            <a:r>
              <a:rPr lang="en-US" dirty="0"/>
              <a:t> </a:t>
            </a:r>
            <a:r>
              <a:rPr lang="en-US" dirty="0" err="1"/>
              <a:t>rey</a:t>
            </a:r>
            <a:r>
              <a:rPr lang="en-US" dirty="0"/>
              <a:t> y sumo </a:t>
            </a:r>
            <a:r>
              <a:rPr lang="en-US" dirty="0" err="1"/>
              <a:t>sacerdote</a:t>
            </a:r>
            <a:r>
              <a:rPr lang="en-US" dirty="0"/>
              <a:t> y </a:t>
            </a:r>
            <a:r>
              <a:rPr lang="en-US" dirty="0" err="1"/>
              <a:t>apoyó</a:t>
            </a:r>
            <a:r>
              <a:rPr lang="en-US" dirty="0"/>
              <a:t> a los </a:t>
            </a:r>
            <a:r>
              <a:rPr lang="en-US" dirty="0" err="1"/>
              <a:t>fariseos</a:t>
            </a:r>
            <a:r>
              <a:rPr lang="en-US" dirty="0"/>
              <a:t>, </a:t>
            </a:r>
            <a:r>
              <a:rPr lang="en-US" dirty="0" err="1"/>
              <a:t>mientras</a:t>
            </a:r>
            <a:r>
              <a:rPr lang="en-US" dirty="0"/>
              <a:t> que el </a:t>
            </a:r>
            <a:r>
              <a:rPr lang="en-US" dirty="0" err="1"/>
              <a:t>más</a:t>
            </a:r>
            <a:r>
              <a:rPr lang="en-US" dirty="0"/>
              <a:t> </a:t>
            </a:r>
            <a:r>
              <a:rPr lang="en-US" dirty="0" err="1"/>
              <a:t>joven</a:t>
            </a:r>
            <a:r>
              <a:rPr lang="en-US" dirty="0"/>
              <a:t>, </a:t>
            </a:r>
            <a:r>
              <a:rPr lang="en-US" dirty="0" err="1"/>
              <a:t>Aristóbulo</a:t>
            </a:r>
            <a:r>
              <a:rPr lang="en-US" dirty="0"/>
              <a:t> II, </a:t>
            </a:r>
            <a:r>
              <a:rPr lang="en-US" dirty="0" err="1"/>
              <a:t>apoyó</a:t>
            </a:r>
            <a:r>
              <a:rPr lang="en-US" dirty="0"/>
              <a:t> a los </a:t>
            </a:r>
            <a:r>
              <a:rPr lang="en-US" dirty="0" err="1"/>
              <a:t>saduceos</a:t>
            </a:r>
            <a:r>
              <a:rPr lang="en-US" dirty="0"/>
              <a:t>, </a:t>
            </a:r>
            <a:r>
              <a:rPr lang="en-US" dirty="0" err="1"/>
              <a:t>exacerbando</a:t>
            </a:r>
            <a:r>
              <a:rPr lang="en-US" dirty="0"/>
              <a:t> el </a:t>
            </a:r>
            <a:r>
              <a:rPr lang="en-US" dirty="0" err="1"/>
              <a:t>conflicto</a:t>
            </a:r>
            <a:endParaRPr lang="en-US" dirty="0"/>
          </a:p>
          <a:p>
            <a:r>
              <a:rPr lang="en-US" dirty="0" err="1"/>
              <a:t>Aristobulous</a:t>
            </a:r>
            <a:r>
              <a:rPr lang="en-US" dirty="0"/>
              <a:t> </a:t>
            </a:r>
            <a:r>
              <a:rPr lang="en-US" dirty="0" err="1"/>
              <a:t>depuso</a:t>
            </a:r>
            <a:r>
              <a:rPr lang="en-US" dirty="0"/>
              <a:t> a </a:t>
            </a:r>
            <a:r>
              <a:rPr lang="en-US" dirty="0" err="1"/>
              <a:t>su</a:t>
            </a:r>
            <a:r>
              <a:rPr lang="en-US" dirty="0"/>
              <a:t> </a:t>
            </a:r>
            <a:r>
              <a:rPr lang="en-US" dirty="0" err="1"/>
              <a:t>hermano</a:t>
            </a:r>
            <a:r>
              <a:rPr lang="en-US" dirty="0"/>
              <a:t>, </a:t>
            </a:r>
            <a:r>
              <a:rPr lang="en-US" dirty="0" err="1"/>
              <a:t>quien</a:t>
            </a:r>
            <a:r>
              <a:rPr lang="en-US" dirty="0"/>
              <a:t> </a:t>
            </a:r>
            <a:r>
              <a:rPr lang="en-US" dirty="0" err="1"/>
              <a:t>acudió</a:t>
            </a:r>
            <a:r>
              <a:rPr lang="en-US" dirty="0"/>
              <a:t> a los </a:t>
            </a:r>
            <a:r>
              <a:rPr lang="en-US" dirty="0" err="1"/>
              <a:t>nabateos</a:t>
            </a:r>
            <a:r>
              <a:rPr lang="en-US" dirty="0"/>
              <a:t> </a:t>
            </a:r>
            <a:r>
              <a:rPr lang="en-US" dirty="0" err="1"/>
              <a:t>en</a:t>
            </a:r>
            <a:r>
              <a:rPr lang="en-US" dirty="0"/>
              <a:t> </a:t>
            </a:r>
            <a:r>
              <a:rPr lang="en-US" dirty="0" err="1"/>
              <a:t>busca</a:t>
            </a:r>
            <a:r>
              <a:rPr lang="en-US" dirty="0"/>
              <a:t> de </a:t>
            </a:r>
            <a:r>
              <a:rPr lang="en-US" dirty="0" err="1"/>
              <a:t>ayuda</a:t>
            </a:r>
            <a:r>
              <a:rPr lang="en-US" dirty="0"/>
              <a:t>, y </a:t>
            </a:r>
            <a:r>
              <a:rPr lang="en-US" dirty="0" err="1"/>
              <a:t>Aretas</a:t>
            </a:r>
            <a:r>
              <a:rPr lang="en-US" dirty="0"/>
              <a:t> III </a:t>
            </a:r>
            <a:r>
              <a:rPr lang="en-US" dirty="0" err="1"/>
              <a:t>sitió</a:t>
            </a:r>
            <a:r>
              <a:rPr lang="en-US" dirty="0"/>
              <a:t> </a:t>
            </a:r>
            <a:r>
              <a:rPr lang="en-US" dirty="0" err="1"/>
              <a:t>Jerusalén</a:t>
            </a:r>
            <a:r>
              <a:rPr lang="en-US" dirty="0"/>
              <a:t> </a:t>
            </a:r>
            <a:r>
              <a:rPr lang="en-US" dirty="0" err="1"/>
              <a:t>durante</a:t>
            </a:r>
            <a:r>
              <a:rPr lang="en-US" dirty="0"/>
              <a:t> </a:t>
            </a:r>
            <a:r>
              <a:rPr lang="en-US" dirty="0" err="1"/>
              <a:t>ocho</a:t>
            </a:r>
            <a:r>
              <a:rPr lang="en-US" dirty="0"/>
              <a:t> meses</a:t>
            </a:r>
          </a:p>
          <a:p>
            <a:r>
              <a:rPr lang="en-US" dirty="0" err="1"/>
              <a:t>Aristobulous</a:t>
            </a:r>
            <a:r>
              <a:rPr lang="en-US" dirty="0"/>
              <a:t> se </a:t>
            </a:r>
            <a:r>
              <a:rPr lang="en-US" dirty="0" err="1"/>
              <a:t>dirigió</a:t>
            </a:r>
            <a:r>
              <a:rPr lang="en-US" dirty="0"/>
              <a:t> a </a:t>
            </a:r>
            <a:r>
              <a:rPr lang="en-US" dirty="0" err="1"/>
              <a:t>Pompeyo</a:t>
            </a:r>
            <a:r>
              <a:rPr lang="en-US" dirty="0"/>
              <a:t> </a:t>
            </a:r>
            <a:r>
              <a:rPr lang="en-US" dirty="0" err="1"/>
              <a:t>en</a:t>
            </a:r>
            <a:r>
              <a:rPr lang="en-US" dirty="0"/>
              <a:t> </a:t>
            </a:r>
            <a:r>
              <a:rPr lang="en-US" dirty="0" err="1"/>
              <a:t>busca</a:t>
            </a:r>
            <a:r>
              <a:rPr lang="en-US" dirty="0"/>
              <a:t> de </a:t>
            </a:r>
            <a:r>
              <a:rPr lang="en-US" dirty="0" err="1"/>
              <a:t>ayuda</a:t>
            </a:r>
            <a:r>
              <a:rPr lang="en-US" dirty="0"/>
              <a:t>, </a:t>
            </a:r>
            <a:r>
              <a:rPr lang="en-US" dirty="0" err="1"/>
              <a:t>intervino</a:t>
            </a:r>
            <a:r>
              <a:rPr lang="en-US" dirty="0"/>
              <a:t> y </a:t>
            </a:r>
            <a:r>
              <a:rPr lang="en-US" dirty="0" err="1"/>
              <a:t>capturó</a:t>
            </a:r>
            <a:r>
              <a:rPr lang="en-US" dirty="0"/>
              <a:t> </a:t>
            </a:r>
            <a:r>
              <a:rPr lang="en-US" dirty="0" err="1"/>
              <a:t>Jerusalén</a:t>
            </a:r>
            <a:r>
              <a:rPr lang="en-US" dirty="0"/>
              <a:t> (ca. 63 </a:t>
            </a:r>
            <a:r>
              <a:rPr lang="en-US" dirty="0" err="1"/>
              <a:t>a.C</a:t>
            </a:r>
            <a:r>
              <a:rPr lang="en-US" dirty="0"/>
              <a:t>.)</a:t>
            </a:r>
          </a:p>
          <a:p>
            <a:r>
              <a:rPr lang="en-US" dirty="0"/>
              <a:t>Ambos </a:t>
            </a:r>
            <a:r>
              <a:rPr lang="en-US" dirty="0" err="1"/>
              <a:t>hermanos</a:t>
            </a:r>
            <a:r>
              <a:rPr lang="en-US" dirty="0"/>
              <a:t> </a:t>
            </a:r>
            <a:r>
              <a:rPr lang="en-US" dirty="0" err="1"/>
              <a:t>presentaron</a:t>
            </a:r>
            <a:r>
              <a:rPr lang="en-US" dirty="0"/>
              <a:t> </a:t>
            </a:r>
            <a:r>
              <a:rPr lang="en-US" dirty="0" err="1"/>
              <a:t>su</a:t>
            </a:r>
            <a:r>
              <a:rPr lang="en-US" dirty="0"/>
              <a:t> </a:t>
            </a:r>
            <a:r>
              <a:rPr lang="en-US" dirty="0" err="1"/>
              <a:t>caso</a:t>
            </a:r>
            <a:r>
              <a:rPr lang="en-US" dirty="0"/>
              <a:t> y </a:t>
            </a:r>
            <a:r>
              <a:rPr lang="en-US" dirty="0" err="1"/>
              <a:t>Pompeyo</a:t>
            </a:r>
            <a:r>
              <a:rPr lang="en-US" dirty="0"/>
              <a:t> </a:t>
            </a:r>
            <a:r>
              <a:rPr lang="en-US" dirty="0" err="1"/>
              <a:t>declaró</a:t>
            </a:r>
            <a:r>
              <a:rPr lang="en-US" dirty="0"/>
              <a:t> a </a:t>
            </a:r>
            <a:r>
              <a:rPr lang="en-US" dirty="0" err="1"/>
              <a:t>Hircano</a:t>
            </a:r>
            <a:r>
              <a:rPr lang="en-US" dirty="0"/>
              <a:t> II Sumo </a:t>
            </a:r>
            <a:r>
              <a:rPr lang="en-US" dirty="0" err="1"/>
              <a:t>Sacerdote</a:t>
            </a:r>
            <a:r>
              <a:rPr lang="en-US" dirty="0"/>
              <a:t> y </a:t>
            </a:r>
            <a:r>
              <a:rPr lang="en-US" dirty="0" err="1"/>
              <a:t>etnarc</a:t>
            </a:r>
            <a:r>
              <a:rPr lang="en-US" dirty="0"/>
              <a:t> (</a:t>
            </a:r>
            <a:r>
              <a:rPr lang="en-US" dirty="0" err="1"/>
              <a:t>título</a:t>
            </a:r>
            <a:r>
              <a:rPr lang="en-US" dirty="0"/>
              <a:t> </a:t>
            </a:r>
            <a:r>
              <a:rPr lang="en-US" dirty="0" err="1"/>
              <a:t>menor</a:t>
            </a:r>
            <a:r>
              <a:rPr lang="en-US" dirty="0"/>
              <a:t> que </a:t>
            </a:r>
            <a:r>
              <a:rPr lang="en-US" dirty="0" err="1"/>
              <a:t>rey</a:t>
            </a:r>
            <a:r>
              <a:rPr lang="en-US" dirty="0"/>
              <a:t>)</a:t>
            </a:r>
          </a:p>
          <a:p>
            <a:r>
              <a:rPr lang="en-US" dirty="0" err="1"/>
              <a:t>Cuando</a:t>
            </a:r>
            <a:r>
              <a:rPr lang="en-US" dirty="0"/>
              <a:t> Julio César </a:t>
            </a:r>
            <a:r>
              <a:rPr lang="en-US" dirty="0" err="1"/>
              <a:t>derrotó</a:t>
            </a:r>
            <a:r>
              <a:rPr lang="en-US" dirty="0"/>
              <a:t> a </a:t>
            </a:r>
            <a:r>
              <a:rPr lang="en-US" dirty="0" err="1"/>
              <a:t>Pompeyo</a:t>
            </a:r>
            <a:r>
              <a:rPr lang="en-US" dirty="0"/>
              <a:t>, </a:t>
            </a:r>
            <a:r>
              <a:rPr lang="en-US" dirty="0" err="1"/>
              <a:t>Antípatro</a:t>
            </a:r>
            <a:r>
              <a:rPr lang="en-US" dirty="0"/>
              <a:t> el </a:t>
            </a:r>
            <a:r>
              <a:rPr lang="en-US" dirty="0" err="1"/>
              <a:t>Idumeo</a:t>
            </a:r>
            <a:r>
              <a:rPr lang="en-US" dirty="0"/>
              <a:t> </a:t>
            </a:r>
            <a:r>
              <a:rPr lang="en-US" dirty="0" err="1"/>
              <a:t>rescató</a:t>
            </a:r>
            <a:r>
              <a:rPr lang="en-US" dirty="0"/>
              <a:t> a Julio César </a:t>
            </a:r>
            <a:r>
              <a:rPr lang="en-US" dirty="0" err="1"/>
              <a:t>en</a:t>
            </a:r>
            <a:r>
              <a:rPr lang="en-US" dirty="0"/>
              <a:t> </a:t>
            </a:r>
            <a:r>
              <a:rPr lang="en-US" dirty="0" err="1"/>
              <a:t>Alejandría</a:t>
            </a:r>
            <a:r>
              <a:rPr lang="en-US" dirty="0"/>
              <a:t>, por lo que César </a:t>
            </a:r>
            <a:r>
              <a:rPr lang="en-US" dirty="0" err="1"/>
              <a:t>declaró</a:t>
            </a:r>
            <a:r>
              <a:rPr lang="en-US" dirty="0"/>
              <a:t> a sus </a:t>
            </a:r>
            <a:r>
              <a:rPr lang="en-US" dirty="0" err="1"/>
              <a:t>hijos</a:t>
            </a:r>
            <a:r>
              <a:rPr lang="en-US" dirty="0"/>
              <a:t> </a:t>
            </a:r>
            <a:r>
              <a:rPr lang="en-US" dirty="0" err="1"/>
              <a:t>Fasaelo</a:t>
            </a:r>
            <a:r>
              <a:rPr lang="en-US" dirty="0"/>
              <a:t> y </a:t>
            </a:r>
            <a:r>
              <a:rPr lang="en-US" dirty="0" err="1"/>
              <a:t>Herodes</a:t>
            </a:r>
            <a:r>
              <a:rPr lang="en-US" dirty="0"/>
              <a:t> </a:t>
            </a:r>
            <a:r>
              <a:rPr lang="en-US" dirty="0" err="1"/>
              <a:t>como</a:t>
            </a:r>
            <a:r>
              <a:rPr lang="en-US" dirty="0"/>
              <a:t> </a:t>
            </a:r>
            <a:r>
              <a:rPr lang="en-US" dirty="0" err="1"/>
              <a:t>gobernadores</a:t>
            </a:r>
            <a:r>
              <a:rPr lang="en-US" dirty="0"/>
              <a:t> de Galilea y </a:t>
            </a:r>
            <a:r>
              <a:rPr lang="en-US" dirty="0" err="1"/>
              <a:t>Jerusalén</a:t>
            </a:r>
            <a:r>
              <a:rPr lang="en-US" dirty="0"/>
              <a:t>, y </a:t>
            </a:r>
            <a:r>
              <a:rPr lang="en-US" dirty="0" err="1"/>
              <a:t>devolvió</a:t>
            </a:r>
            <a:r>
              <a:rPr lang="en-US" dirty="0"/>
              <a:t> a </a:t>
            </a:r>
            <a:r>
              <a:rPr lang="en-US" dirty="0" err="1"/>
              <a:t>Hircano</a:t>
            </a:r>
            <a:r>
              <a:rPr lang="en-US" dirty="0"/>
              <a:t> al </a:t>
            </a:r>
            <a:r>
              <a:rPr lang="en-US" dirty="0" err="1"/>
              <a:t>trono</a:t>
            </a:r>
            <a:r>
              <a:rPr lang="en-US" dirty="0"/>
              <a:t> y al </a:t>
            </a:r>
            <a:r>
              <a:rPr lang="en-US" dirty="0" err="1"/>
              <a:t>sacerdocio</a:t>
            </a:r>
            <a:endParaRPr lang="en-US" dirty="0"/>
          </a:p>
          <a:p>
            <a:r>
              <a:rPr lang="en-US" dirty="0"/>
              <a:t>El </a:t>
            </a:r>
            <a:r>
              <a:rPr lang="en-US" dirty="0" err="1"/>
              <a:t>hijo</a:t>
            </a:r>
            <a:r>
              <a:rPr lang="en-US" dirty="0"/>
              <a:t> de </a:t>
            </a:r>
            <a:r>
              <a:rPr lang="en-US" dirty="0" err="1"/>
              <a:t>Aristobulous</a:t>
            </a:r>
            <a:r>
              <a:rPr lang="en-US" dirty="0"/>
              <a:t>, </a:t>
            </a:r>
            <a:r>
              <a:rPr lang="en-US" dirty="0" err="1"/>
              <a:t>Antaginous</a:t>
            </a:r>
            <a:r>
              <a:rPr lang="en-US" dirty="0"/>
              <a:t>, </a:t>
            </a:r>
            <a:r>
              <a:rPr lang="en-US" dirty="0" err="1"/>
              <a:t>derrocó</a:t>
            </a:r>
            <a:r>
              <a:rPr lang="en-US" dirty="0"/>
              <a:t> a </a:t>
            </a:r>
            <a:r>
              <a:rPr lang="en-US" dirty="0" err="1"/>
              <a:t>Herodes</a:t>
            </a:r>
            <a:r>
              <a:rPr lang="en-US" dirty="0"/>
              <a:t> </a:t>
            </a:r>
            <a:r>
              <a:rPr lang="en-US" dirty="0" err="1"/>
              <a:t>en</a:t>
            </a:r>
            <a:r>
              <a:rPr lang="en-US" dirty="0"/>
              <a:t> </a:t>
            </a:r>
            <a:r>
              <a:rPr lang="en-US" dirty="0" err="1"/>
              <a:t>Jerusalén</a:t>
            </a:r>
            <a:r>
              <a:rPr lang="en-US" dirty="0"/>
              <a:t>, </a:t>
            </a:r>
            <a:r>
              <a:rPr lang="en-US" dirty="0" err="1"/>
              <a:t>pero</a:t>
            </a:r>
            <a:r>
              <a:rPr lang="en-US" dirty="0"/>
              <a:t> </a:t>
            </a:r>
            <a:r>
              <a:rPr lang="en-US" dirty="0" err="1"/>
              <a:t>Herodes</a:t>
            </a:r>
            <a:r>
              <a:rPr lang="en-US" dirty="0"/>
              <a:t> </a:t>
            </a:r>
            <a:r>
              <a:rPr lang="en-US" dirty="0" err="1"/>
              <a:t>buscó</a:t>
            </a:r>
            <a:r>
              <a:rPr lang="en-US" dirty="0"/>
              <a:t> el </a:t>
            </a:r>
            <a:r>
              <a:rPr lang="en-US" dirty="0" err="1"/>
              <a:t>apoyo</a:t>
            </a:r>
            <a:r>
              <a:rPr lang="en-US" dirty="0"/>
              <a:t> de Octavio (César Augusto), </a:t>
            </a:r>
            <a:r>
              <a:rPr lang="en-US" dirty="0" err="1"/>
              <a:t>quien</a:t>
            </a:r>
            <a:r>
              <a:rPr lang="en-US" dirty="0"/>
              <a:t> lo </a:t>
            </a:r>
            <a:r>
              <a:rPr lang="en-US" dirty="0" err="1"/>
              <a:t>declaró</a:t>
            </a:r>
            <a:r>
              <a:rPr lang="en-US" dirty="0"/>
              <a:t> “</a:t>
            </a:r>
            <a:r>
              <a:rPr lang="en-US" dirty="0" err="1"/>
              <a:t>rey</a:t>
            </a:r>
            <a:r>
              <a:rPr lang="en-US" dirty="0"/>
              <a:t> de los </a:t>
            </a:r>
            <a:r>
              <a:rPr lang="en-US" dirty="0" err="1"/>
              <a:t>judíos</a:t>
            </a:r>
            <a:r>
              <a:rPr lang="en-US" dirty="0"/>
              <a:t>”</a:t>
            </a:r>
          </a:p>
          <a:p>
            <a:r>
              <a:rPr lang="en-US" dirty="0" err="1"/>
              <a:t>Herodes</a:t>
            </a:r>
            <a:r>
              <a:rPr lang="en-US" dirty="0"/>
              <a:t> </a:t>
            </a:r>
            <a:r>
              <a:rPr lang="en-US" dirty="0" err="1"/>
              <a:t>buscó</a:t>
            </a:r>
            <a:r>
              <a:rPr lang="en-US" dirty="0"/>
              <a:t> </a:t>
            </a:r>
            <a:r>
              <a:rPr lang="en-US" dirty="0" err="1"/>
              <a:t>apoyar</a:t>
            </a:r>
            <a:r>
              <a:rPr lang="en-US" dirty="0"/>
              <a:t> </a:t>
            </a:r>
            <a:r>
              <a:rPr lang="en-US" dirty="0" err="1"/>
              <a:t>su</a:t>
            </a:r>
            <a:r>
              <a:rPr lang="en-US" dirty="0"/>
              <a:t> </a:t>
            </a:r>
            <a:r>
              <a:rPr lang="en-US" dirty="0" err="1"/>
              <a:t>papel</a:t>
            </a:r>
            <a:r>
              <a:rPr lang="en-US" dirty="0"/>
              <a:t> al </a:t>
            </a:r>
            <a:r>
              <a:rPr lang="en-US" dirty="0" err="1"/>
              <a:t>casarse</a:t>
            </a:r>
            <a:r>
              <a:rPr lang="en-US" dirty="0"/>
              <a:t> con un </a:t>
            </a:r>
            <a:r>
              <a:rPr lang="en-US" dirty="0" err="1"/>
              <a:t>miembro</a:t>
            </a:r>
            <a:r>
              <a:rPr lang="en-US" dirty="0"/>
              <a:t> de la </a:t>
            </a:r>
            <a:r>
              <a:rPr lang="en-US" dirty="0" err="1"/>
              <a:t>familia</a:t>
            </a:r>
            <a:r>
              <a:rPr lang="en-US" dirty="0"/>
              <a:t> </a:t>
            </a:r>
            <a:r>
              <a:rPr lang="en-US" dirty="0" err="1"/>
              <a:t>hasmonea</a:t>
            </a:r>
            <a:r>
              <a:rPr lang="en-US" dirty="0"/>
              <a:t>, </a:t>
            </a:r>
            <a:r>
              <a:rPr lang="en-US" dirty="0" err="1"/>
              <a:t>Mariamne</a:t>
            </a:r>
            <a:r>
              <a:rPr lang="en-US" dirty="0"/>
              <a:t>, </a:t>
            </a:r>
            <a:r>
              <a:rPr lang="en-US" dirty="0" err="1"/>
              <a:t>nieta</a:t>
            </a:r>
            <a:r>
              <a:rPr lang="en-US" dirty="0"/>
              <a:t> de </a:t>
            </a:r>
            <a:r>
              <a:rPr lang="en-US" dirty="0" err="1"/>
              <a:t>Hircano</a:t>
            </a:r>
            <a:r>
              <a:rPr lang="en-US" dirty="0"/>
              <a:t> II, </a:t>
            </a:r>
            <a:r>
              <a:rPr lang="en-US" dirty="0" err="1"/>
              <a:t>pero</a:t>
            </a:r>
            <a:r>
              <a:rPr lang="en-US" dirty="0"/>
              <a:t> era </a:t>
            </a:r>
            <a:r>
              <a:rPr lang="en-US" dirty="0" err="1"/>
              <a:t>odiado</a:t>
            </a:r>
            <a:r>
              <a:rPr lang="en-US" dirty="0"/>
              <a:t> </a:t>
            </a:r>
            <a:r>
              <a:rPr lang="en-US" dirty="0" err="1"/>
              <a:t>en</a:t>
            </a:r>
            <a:r>
              <a:rPr lang="en-US" dirty="0"/>
              <a:t> </a:t>
            </a:r>
            <a:r>
              <a:rPr lang="en-US" dirty="0" err="1"/>
              <a:t>Jerusalén</a:t>
            </a:r>
            <a:r>
              <a:rPr lang="en-US" dirty="0"/>
              <a:t> y </a:t>
            </a:r>
            <a:r>
              <a:rPr lang="en-US" dirty="0" err="1"/>
              <a:t>vivía</a:t>
            </a:r>
            <a:r>
              <a:rPr lang="en-US" dirty="0"/>
              <a:t> con el </a:t>
            </a:r>
            <a:r>
              <a:rPr lang="en-US" dirty="0" err="1"/>
              <a:t>temor</a:t>
            </a:r>
            <a:r>
              <a:rPr lang="en-US" dirty="0"/>
              <a:t> </a:t>
            </a:r>
            <a:r>
              <a:rPr lang="en-US" dirty="0" err="1"/>
              <a:t>constante</a:t>
            </a:r>
            <a:r>
              <a:rPr lang="en-US" dirty="0"/>
              <a:t> de ser </a:t>
            </a:r>
            <a:r>
              <a:rPr lang="en-US" dirty="0" err="1"/>
              <a:t>depuesto</a:t>
            </a:r>
            <a:r>
              <a:rPr lang="en-US" dirty="0"/>
              <a:t> por los </a:t>
            </a:r>
            <a:r>
              <a:rPr lang="en-US" dirty="0" err="1"/>
              <a:t>judíos</a:t>
            </a:r>
            <a:r>
              <a:rPr lang="en-US" dirty="0"/>
              <a:t>, </a:t>
            </a:r>
            <a:r>
              <a:rPr lang="en-US" dirty="0" err="1"/>
              <a:t>su</a:t>
            </a:r>
            <a:r>
              <a:rPr lang="en-US" dirty="0"/>
              <a:t> </a:t>
            </a:r>
            <a:r>
              <a:rPr lang="en-US" dirty="0" err="1"/>
              <a:t>propia</a:t>
            </a:r>
            <a:r>
              <a:rPr lang="en-US" dirty="0"/>
              <a:t> </a:t>
            </a:r>
            <a:r>
              <a:rPr lang="en-US" dirty="0" err="1"/>
              <a:t>familia</a:t>
            </a:r>
            <a:r>
              <a:rPr lang="en-US" dirty="0"/>
              <a:t> y Roma</a:t>
            </a:r>
          </a:p>
        </p:txBody>
      </p:sp>
      <p:sp>
        <p:nvSpPr>
          <p:cNvPr id="4" name="Footer Placeholder 3">
            <a:extLst>
              <a:ext uri="{FF2B5EF4-FFF2-40B4-BE49-F238E27FC236}">
                <a16:creationId xmlns:a16="http://schemas.microsoft.com/office/drawing/2014/main" id="{744F4AB7-9AB7-E149-B9FD-C6510DAB6F89}"/>
              </a:ext>
            </a:extLst>
          </p:cNvPr>
          <p:cNvSpPr>
            <a:spLocks noGrp="1"/>
          </p:cNvSpPr>
          <p:nvPr>
            <p:ph type="ftr" sz="quarter" idx="11"/>
          </p:nvPr>
        </p:nvSpPr>
        <p:spPr/>
        <p:txBody>
          <a:bodyPr/>
          <a:lstStyle/>
          <a:p>
            <a:r>
              <a:rPr lang="en-US"/>
              <a:t>John Schimmel, Center Point Bible Institute, Spring 2019</a:t>
            </a:r>
            <a:endParaRPr lang="en-US" dirty="0"/>
          </a:p>
        </p:txBody>
      </p:sp>
    </p:spTree>
    <p:extLst>
      <p:ext uri="{BB962C8B-B14F-4D97-AF65-F5344CB8AC3E}">
        <p14:creationId xmlns:p14="http://schemas.microsoft.com/office/powerpoint/2010/main" val="6799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4585</TotalTime>
  <Words>2272</Words>
  <Application>Microsoft Macintosh PowerPoint</Application>
  <PresentationFormat>Widescreen</PresentationFormat>
  <Paragraphs>154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Historia Entre Testamentos</vt:lpstr>
      <vt:lpstr>Fechas clave en la historia de Israel</vt:lpstr>
      <vt:lpstr>Revuelta macabea</vt:lpstr>
      <vt:lpstr>Dinastía hasmonea</vt:lpstr>
      <vt:lpstr>Dinastía hasmonea</vt:lpstr>
      <vt:lpstr>Saduceos</vt:lpstr>
      <vt:lpstr>Fariseos</vt:lpstr>
      <vt:lpstr>Esenios</vt:lpstr>
      <vt:lpstr>Guerra civil</vt:lpstr>
      <vt:lpstr>Antecedentes del Nuevo Testamento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Inter-Testimental History</dc:title>
  <dc:creator>John Schimmel</dc:creator>
  <cp:lastModifiedBy>John Schimmel</cp:lastModifiedBy>
  <cp:revision>29</cp:revision>
  <cp:lastPrinted>2020-09-30T13:32:23Z</cp:lastPrinted>
  <dcterms:created xsi:type="dcterms:W3CDTF">2018-12-23T19:15:09Z</dcterms:created>
  <dcterms:modified xsi:type="dcterms:W3CDTF">2020-09-30T13:32:53Z</dcterms:modified>
</cp:coreProperties>
</file>